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82" r:id="rId4"/>
    <p:sldId id="281" r:id="rId5"/>
    <p:sldId id="312" r:id="rId6"/>
    <p:sldId id="307" r:id="rId7"/>
    <p:sldId id="305" r:id="rId8"/>
    <p:sldId id="313" r:id="rId9"/>
    <p:sldId id="314" r:id="rId10"/>
    <p:sldId id="309" r:id="rId11"/>
    <p:sldId id="308" r:id="rId12"/>
    <p:sldId id="286" r:id="rId13"/>
    <p:sldId id="315" r:id="rId14"/>
    <p:sldId id="316" r:id="rId15"/>
    <p:sldId id="317" r:id="rId16"/>
    <p:sldId id="272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D87"/>
    <a:srgbClr val="FF007F"/>
    <a:srgbClr val="00FF7F"/>
    <a:srgbClr val="006498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46" y="-2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image" Target="../media/image7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image" Target="../media/image7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EC1C0E-8041-40EF-AA2E-AA850A0A5DF9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107DA3-B160-4FFC-8EA4-0EC468353AE9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Tahap</a:t>
          </a:r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Primordial</a:t>
          </a:r>
        </a:p>
      </dgm:t>
    </dgm:pt>
    <dgm:pt modelId="{06E5EE3D-D723-4961-A622-13EFC1B6AD4F}" type="parTrans" cxnId="{D034B8FF-1A81-448D-B46F-6A3A3238D1FF}">
      <dgm:prSet/>
      <dgm:spPr/>
      <dgm:t>
        <a:bodyPr/>
        <a:lstStyle/>
        <a:p>
          <a:endParaRPr lang="en-US"/>
        </a:p>
      </dgm:t>
    </dgm:pt>
    <dgm:pt modelId="{DD39C639-B37E-45D1-9260-31CBCD1739C4}" type="sibTrans" cxnId="{D034B8FF-1A81-448D-B46F-6A3A3238D1FF}">
      <dgm:prSet/>
      <dgm:spPr/>
      <dgm:t>
        <a:bodyPr/>
        <a:lstStyle/>
        <a:p>
          <a:endParaRPr lang="en-US"/>
        </a:p>
      </dgm:t>
    </dgm:pt>
    <dgm:pt modelId="{60B087A7-06AC-49D0-9BD9-5B2AF90EF464}">
      <dgm:prSet/>
      <dgm:spPr>
        <a:solidFill>
          <a:srgbClr val="92D050"/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Tahapan Biologi</a:t>
          </a:r>
        </a:p>
      </dgm:t>
    </dgm:pt>
    <dgm:pt modelId="{43170933-B604-4447-8CC0-B1E73DA9A327}" type="parTrans" cxnId="{B8779EA0-40CE-4D9C-AC12-973B86F1D20F}">
      <dgm:prSet/>
      <dgm:spPr/>
      <dgm:t>
        <a:bodyPr/>
        <a:lstStyle/>
        <a:p>
          <a:endParaRPr lang="en-US"/>
        </a:p>
      </dgm:t>
    </dgm:pt>
    <dgm:pt modelId="{F7926704-F44E-41A1-A533-7C3B52CB43DB}" type="sibTrans" cxnId="{B8779EA0-40CE-4D9C-AC12-973B86F1D20F}">
      <dgm:prSet/>
      <dgm:spPr/>
      <dgm:t>
        <a:bodyPr/>
        <a:lstStyle/>
        <a:p>
          <a:endParaRPr lang="en-US"/>
        </a:p>
      </dgm:t>
    </dgm:pt>
    <dgm:pt modelId="{6C968D67-4762-48BC-9F5B-F7BA133C42DF}" type="pres">
      <dgm:prSet presAssocID="{27EC1C0E-8041-40EF-AA2E-AA850A0A5DF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DAFDBD-8BEA-4E6D-B7C4-E3FF032B1BF3}" type="pres">
      <dgm:prSet presAssocID="{6E107DA3-B160-4FFC-8EA4-0EC468353AE9}" presName="arrow" presStyleLbl="node1" presStyleIdx="0" presStyleCnt="2" custScaleY="100131" custRadScaleRad="80803" custRadScaleInc="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AEB727-6603-4800-9EE9-2E52364DC7A9}" type="pres">
      <dgm:prSet presAssocID="{60B087A7-06AC-49D0-9BD9-5B2AF90EF464}" presName="arrow" presStyleLbl="node1" presStyleIdx="1" presStyleCnt="2" custRadScaleRad="80282" custRadScaleInc="4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34B8FF-1A81-448D-B46F-6A3A3238D1FF}" srcId="{27EC1C0E-8041-40EF-AA2E-AA850A0A5DF9}" destId="{6E107DA3-B160-4FFC-8EA4-0EC468353AE9}" srcOrd="0" destOrd="0" parTransId="{06E5EE3D-D723-4961-A622-13EFC1B6AD4F}" sibTransId="{DD39C639-B37E-45D1-9260-31CBCD1739C4}"/>
    <dgm:cxn modelId="{9FCB9FA5-717A-4F66-98E2-601C51D7EAFA}" type="presOf" srcId="{6E107DA3-B160-4FFC-8EA4-0EC468353AE9}" destId="{B4DAFDBD-8BEA-4E6D-B7C4-E3FF032B1BF3}" srcOrd="0" destOrd="0" presId="urn:microsoft.com/office/officeart/2005/8/layout/arrow5"/>
    <dgm:cxn modelId="{9BBD54B0-FEAB-49EA-86B9-C9F6857643BB}" type="presOf" srcId="{60B087A7-06AC-49D0-9BD9-5B2AF90EF464}" destId="{1AAEB727-6603-4800-9EE9-2E52364DC7A9}" srcOrd="0" destOrd="0" presId="urn:microsoft.com/office/officeart/2005/8/layout/arrow5"/>
    <dgm:cxn modelId="{B8779EA0-40CE-4D9C-AC12-973B86F1D20F}" srcId="{27EC1C0E-8041-40EF-AA2E-AA850A0A5DF9}" destId="{60B087A7-06AC-49D0-9BD9-5B2AF90EF464}" srcOrd="1" destOrd="0" parTransId="{43170933-B604-4447-8CC0-B1E73DA9A327}" sibTransId="{F7926704-F44E-41A1-A533-7C3B52CB43DB}"/>
    <dgm:cxn modelId="{DE2D132A-2471-4FD9-91AE-9D459A5D18B7}" type="presOf" srcId="{27EC1C0E-8041-40EF-AA2E-AA850A0A5DF9}" destId="{6C968D67-4762-48BC-9F5B-F7BA133C42DF}" srcOrd="0" destOrd="0" presId="urn:microsoft.com/office/officeart/2005/8/layout/arrow5"/>
    <dgm:cxn modelId="{D004E406-0840-4D3A-B2B5-47133F844B32}" type="presParOf" srcId="{6C968D67-4762-48BC-9F5B-F7BA133C42DF}" destId="{B4DAFDBD-8BEA-4E6D-B7C4-E3FF032B1BF3}" srcOrd="0" destOrd="0" presId="urn:microsoft.com/office/officeart/2005/8/layout/arrow5"/>
    <dgm:cxn modelId="{A3B2C330-C285-4825-B12F-F9744AF42307}" type="presParOf" srcId="{6C968D67-4762-48BC-9F5B-F7BA133C42DF}" destId="{1AAEB727-6603-4800-9EE9-2E52364DC7A9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0F4019-D717-4396-B4E8-04A0EC775821}" type="doc">
      <dgm:prSet loTypeId="urn:microsoft.com/office/officeart/2008/layout/PictureStrips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84F38FEC-3F64-40CD-B1F1-454CA245B3B3}">
      <dgm:prSet phldrT="[Text]" custT="1"/>
      <dgm:spPr/>
      <dgm:t>
        <a:bodyPr/>
        <a:lstStyle/>
        <a:p>
          <a:r>
            <a: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Nuthfah 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(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inti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sari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tanah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yang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dijadikan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air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mani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)</a:t>
          </a:r>
        </a:p>
      </dgm:t>
    </dgm:pt>
    <dgm:pt modelId="{F212DB14-B741-46B9-8C61-A9B904832595}" type="parTrans" cxnId="{BD73AD63-7BB9-41B0-8C84-92C718484CD5}">
      <dgm:prSet/>
      <dgm:spPr/>
      <dgm:t>
        <a:bodyPr/>
        <a:lstStyle/>
        <a:p>
          <a:endParaRPr lang="en-US"/>
        </a:p>
      </dgm:t>
    </dgm:pt>
    <dgm:pt modelId="{161FDCDF-1336-4304-A94F-0299E41A3EEA}" type="sibTrans" cxnId="{BD73AD63-7BB9-41B0-8C84-92C718484CD5}">
      <dgm:prSet/>
      <dgm:spPr/>
      <dgm:t>
        <a:bodyPr/>
        <a:lstStyle/>
        <a:p>
          <a:endParaRPr lang="en-US"/>
        </a:p>
      </dgm:t>
    </dgm:pt>
    <dgm:pt modelId="{95292CCF-EC7F-4A97-9C6B-ADFC66BE73F4}">
      <dgm:prSet phldrT="[Text]" custT="1"/>
      <dgm:spPr/>
      <dgm:t>
        <a:bodyPr/>
        <a:lstStyle/>
        <a:p>
          <a:r>
            <a: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Rahim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(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tersimpan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dalam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tempat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yang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kokoh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)</a:t>
          </a:r>
        </a:p>
      </dgm:t>
    </dgm:pt>
    <dgm:pt modelId="{472AD2C7-B4DE-4394-AB0F-FCAE3DCAB4C9}" type="parTrans" cxnId="{DB5CC833-1FDD-4EFA-B727-C1A068063F68}">
      <dgm:prSet/>
      <dgm:spPr/>
      <dgm:t>
        <a:bodyPr/>
        <a:lstStyle/>
        <a:p>
          <a:endParaRPr lang="en-US"/>
        </a:p>
      </dgm:t>
    </dgm:pt>
    <dgm:pt modelId="{D2DEEAFC-37FF-46FE-9243-0FDC80428AF3}" type="sibTrans" cxnId="{DB5CC833-1FDD-4EFA-B727-C1A068063F68}">
      <dgm:prSet/>
      <dgm:spPr/>
      <dgm:t>
        <a:bodyPr/>
        <a:lstStyle/>
        <a:p>
          <a:endParaRPr lang="en-US"/>
        </a:p>
      </dgm:t>
    </dgm:pt>
    <dgm:pt modelId="{406ED16D-C1EC-4167-BE07-D226B363D5EB}">
      <dgm:prSet phldrT="[Text]" custT="1"/>
      <dgm:spPr/>
      <dgm:t>
        <a:bodyPr/>
        <a:lstStyle/>
        <a:p>
          <a:r>
            <a:rPr lang="en-US" sz="1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Alaqah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(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Darah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yang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beku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menggantung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di Rahim)</a:t>
          </a:r>
        </a:p>
      </dgm:t>
    </dgm:pt>
    <dgm:pt modelId="{96A7BE0D-5629-4DF6-B779-4D24D97FF8D9}" type="parTrans" cxnId="{B08D66DB-2D55-4AF4-A891-9D1ECAFBC6B8}">
      <dgm:prSet/>
      <dgm:spPr/>
      <dgm:t>
        <a:bodyPr/>
        <a:lstStyle/>
        <a:p>
          <a:endParaRPr lang="en-US"/>
        </a:p>
      </dgm:t>
    </dgm:pt>
    <dgm:pt modelId="{26584C42-FA6A-4B78-A13C-6C30FC766B24}" type="sibTrans" cxnId="{B08D66DB-2D55-4AF4-A891-9D1ECAFBC6B8}">
      <dgm:prSet/>
      <dgm:spPr/>
      <dgm:t>
        <a:bodyPr/>
        <a:lstStyle/>
        <a:p>
          <a:endParaRPr lang="en-US"/>
        </a:p>
      </dgm:t>
    </dgm:pt>
    <dgm:pt modelId="{9C06AA74-8C22-4067-99E9-01EB32AA9F83}">
      <dgm:prSet phldrT="[Text]" custT="1"/>
      <dgm:spPr/>
      <dgm:t>
        <a:bodyPr/>
        <a:lstStyle/>
        <a:p>
          <a:r>
            <a:rPr lang="en-US" sz="1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Mudgah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(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segumpal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daging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dan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dibalut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dengan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tulang</a:t>
          </a:r>
          <a:r>
            <a: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belulang</a:t>
          </a:r>
          <a:endParaRPr lang="en-U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EE5D1BE-CFD3-42A1-BC09-92BD29CFA7AC}" type="parTrans" cxnId="{403B7F1C-5E2A-44CA-A5BC-0B69AC5288BD}">
      <dgm:prSet/>
      <dgm:spPr/>
      <dgm:t>
        <a:bodyPr/>
        <a:lstStyle/>
        <a:p>
          <a:endParaRPr lang="en-US"/>
        </a:p>
      </dgm:t>
    </dgm:pt>
    <dgm:pt modelId="{49221529-DAF9-4722-A86B-DDAA8B974A40}" type="sibTrans" cxnId="{403B7F1C-5E2A-44CA-A5BC-0B69AC5288BD}">
      <dgm:prSet/>
      <dgm:spPr/>
      <dgm:t>
        <a:bodyPr/>
        <a:lstStyle/>
        <a:p>
          <a:endParaRPr lang="en-US"/>
        </a:p>
      </dgm:t>
    </dgm:pt>
    <dgm:pt modelId="{030B49C2-3DB8-498A-AEA7-E468237D94D4}">
      <dgm:prSet phldrT="[Text]" custT="1"/>
      <dgm:spPr/>
      <dgm:t>
        <a:bodyPr/>
        <a:lstStyle/>
        <a:p>
          <a:r>
            <a:rPr lang="en-US" sz="1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Ditiupkan</a:t>
          </a:r>
          <a:r>
            <a: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ruh</a:t>
          </a:r>
          <a:endParaRPr lang="en-US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13CE465-3691-440F-9A70-EB6125FE2D07}" type="parTrans" cxnId="{83DD72ED-616D-43F6-9EEE-02B26524B3E5}">
      <dgm:prSet/>
      <dgm:spPr/>
      <dgm:t>
        <a:bodyPr/>
        <a:lstStyle/>
        <a:p>
          <a:endParaRPr lang="en-US"/>
        </a:p>
      </dgm:t>
    </dgm:pt>
    <dgm:pt modelId="{6BCFC99A-A7CF-4BC5-89E8-B4AAC8D163B9}" type="sibTrans" cxnId="{83DD72ED-616D-43F6-9EEE-02B26524B3E5}">
      <dgm:prSet/>
      <dgm:spPr/>
      <dgm:t>
        <a:bodyPr/>
        <a:lstStyle/>
        <a:p>
          <a:endParaRPr lang="en-US"/>
        </a:p>
      </dgm:t>
    </dgm:pt>
    <dgm:pt modelId="{5958F556-21DC-4A47-B073-93B7C2B481B8}" type="pres">
      <dgm:prSet presAssocID="{4C0F4019-D717-4396-B4E8-04A0EC7758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232ECD-3026-4354-98FE-6FBB94E1DC73}" type="pres">
      <dgm:prSet presAssocID="{84F38FEC-3F64-40CD-B1F1-454CA245B3B3}" presName="composite" presStyleCnt="0"/>
      <dgm:spPr/>
      <dgm:t>
        <a:bodyPr/>
        <a:lstStyle/>
        <a:p>
          <a:endParaRPr lang="en-US"/>
        </a:p>
      </dgm:t>
    </dgm:pt>
    <dgm:pt modelId="{7108F718-B73D-460D-889D-2B0CF09069B1}" type="pres">
      <dgm:prSet presAssocID="{84F38FEC-3F64-40CD-B1F1-454CA245B3B3}" presName="rect1" presStyleLbl="tr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99253-364E-4961-B04C-0EE746C5D5E8}" type="pres">
      <dgm:prSet presAssocID="{84F38FEC-3F64-40CD-B1F1-454CA245B3B3}" presName="rect2" presStyleLbl="fgImgPlace1" presStyleIdx="0" presStyleCnt="5" custLinFactNeighborX="-8613" custLinFactNeighborY="111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BB6E0E7A-02A8-4FE0-8C84-840FA5705280}" type="pres">
      <dgm:prSet presAssocID="{161FDCDF-1336-4304-A94F-0299E41A3EEA}" presName="sibTrans" presStyleCnt="0"/>
      <dgm:spPr/>
      <dgm:t>
        <a:bodyPr/>
        <a:lstStyle/>
        <a:p>
          <a:endParaRPr lang="en-US"/>
        </a:p>
      </dgm:t>
    </dgm:pt>
    <dgm:pt modelId="{C1CEBBCA-FC48-4D61-8F50-84536B6C6555}" type="pres">
      <dgm:prSet presAssocID="{95292CCF-EC7F-4A97-9C6B-ADFC66BE73F4}" presName="composite" presStyleCnt="0"/>
      <dgm:spPr/>
      <dgm:t>
        <a:bodyPr/>
        <a:lstStyle/>
        <a:p>
          <a:endParaRPr lang="en-US"/>
        </a:p>
      </dgm:t>
    </dgm:pt>
    <dgm:pt modelId="{FAE6F585-A7C9-4DEE-A417-86670DD2B341}" type="pres">
      <dgm:prSet presAssocID="{95292CCF-EC7F-4A97-9C6B-ADFC66BE73F4}" presName="rect1" presStyleLbl="tr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280D5C-58EC-4399-BBB3-8814B60322DC}" type="pres">
      <dgm:prSet presAssocID="{95292CCF-EC7F-4A97-9C6B-ADFC66BE73F4}" presName="rect2" presStyleLbl="fgImgPlace1" presStyleIdx="1" presStyleCnt="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5A84D907-1882-4329-BDC3-4C3C536A9485}" type="pres">
      <dgm:prSet presAssocID="{D2DEEAFC-37FF-46FE-9243-0FDC80428AF3}" presName="sibTrans" presStyleCnt="0"/>
      <dgm:spPr/>
      <dgm:t>
        <a:bodyPr/>
        <a:lstStyle/>
        <a:p>
          <a:endParaRPr lang="en-US"/>
        </a:p>
      </dgm:t>
    </dgm:pt>
    <dgm:pt modelId="{215ABF5E-E63C-498E-83FE-E0AD029B974B}" type="pres">
      <dgm:prSet presAssocID="{406ED16D-C1EC-4167-BE07-D226B363D5EB}" presName="composite" presStyleCnt="0"/>
      <dgm:spPr/>
      <dgm:t>
        <a:bodyPr/>
        <a:lstStyle/>
        <a:p>
          <a:endParaRPr lang="en-US"/>
        </a:p>
      </dgm:t>
    </dgm:pt>
    <dgm:pt modelId="{17494D46-6D7E-402A-B7E1-526A79516144}" type="pres">
      <dgm:prSet presAssocID="{406ED16D-C1EC-4167-BE07-D226B363D5EB}" presName="rect1" presStyleLbl="tr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D020FB-DE92-4C15-9F9B-E8072731AD2B}" type="pres">
      <dgm:prSet presAssocID="{406ED16D-C1EC-4167-BE07-D226B363D5EB}" presName="rect2" presStyleLbl="fgImgPlace1" presStyleIdx="2" presStyleCnt="5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B29F88C3-3229-4F01-B942-A360641ECA88}" type="pres">
      <dgm:prSet presAssocID="{26584C42-FA6A-4B78-A13C-6C30FC766B24}" presName="sibTrans" presStyleCnt="0"/>
      <dgm:spPr/>
      <dgm:t>
        <a:bodyPr/>
        <a:lstStyle/>
        <a:p>
          <a:endParaRPr lang="en-US"/>
        </a:p>
      </dgm:t>
    </dgm:pt>
    <dgm:pt modelId="{1619C8DA-4306-4282-AC7F-4FD412C02B3A}" type="pres">
      <dgm:prSet presAssocID="{9C06AA74-8C22-4067-99E9-01EB32AA9F83}" presName="composite" presStyleCnt="0"/>
      <dgm:spPr/>
      <dgm:t>
        <a:bodyPr/>
        <a:lstStyle/>
        <a:p>
          <a:endParaRPr lang="en-US"/>
        </a:p>
      </dgm:t>
    </dgm:pt>
    <dgm:pt modelId="{3FE2B20B-89C3-4519-86C4-77937786C602}" type="pres">
      <dgm:prSet presAssocID="{9C06AA74-8C22-4067-99E9-01EB32AA9F83}" presName="rect1" presStyleLbl="tr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6B2D00-BE12-49FF-9DD4-D165F1A0955F}" type="pres">
      <dgm:prSet presAssocID="{9C06AA74-8C22-4067-99E9-01EB32AA9F83}" presName="rect2" presStyleLbl="fgImgPlace1" presStyleIdx="3" presStyleCnt="5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FD782BA4-C80F-4655-BA9B-6F3D9EFD17E0}" type="pres">
      <dgm:prSet presAssocID="{49221529-DAF9-4722-A86B-DDAA8B974A40}" presName="sibTrans" presStyleCnt="0"/>
      <dgm:spPr/>
      <dgm:t>
        <a:bodyPr/>
        <a:lstStyle/>
        <a:p>
          <a:endParaRPr lang="en-US"/>
        </a:p>
      </dgm:t>
    </dgm:pt>
    <dgm:pt modelId="{69AF153E-F5D0-48AC-A0FE-481DB0B8B78D}" type="pres">
      <dgm:prSet presAssocID="{030B49C2-3DB8-498A-AEA7-E468237D94D4}" presName="composite" presStyleCnt="0"/>
      <dgm:spPr/>
      <dgm:t>
        <a:bodyPr/>
        <a:lstStyle/>
        <a:p>
          <a:endParaRPr lang="en-US"/>
        </a:p>
      </dgm:t>
    </dgm:pt>
    <dgm:pt modelId="{0753663F-5360-4C18-9DDC-9E25A6C4BE89}" type="pres">
      <dgm:prSet presAssocID="{030B49C2-3DB8-498A-AEA7-E468237D94D4}" presName="rect1" presStyleLbl="tr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44BB5F-388A-4F0C-A159-DB844DC9D303}" type="pres">
      <dgm:prSet presAssocID="{030B49C2-3DB8-498A-AEA7-E468237D94D4}" presName="rect2" presStyleLbl="fgImgPlace1" presStyleIdx="4" presStyleCnt="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</dgm:ptLst>
  <dgm:cxnLst>
    <dgm:cxn modelId="{81AC4DC5-D4E7-44AF-AC49-FA5AA24C0903}" type="presOf" srcId="{9C06AA74-8C22-4067-99E9-01EB32AA9F83}" destId="{3FE2B20B-89C3-4519-86C4-77937786C602}" srcOrd="0" destOrd="0" presId="urn:microsoft.com/office/officeart/2008/layout/PictureStrips"/>
    <dgm:cxn modelId="{B6A84290-FFB2-419D-94E5-CFEA22B37AB7}" type="presOf" srcId="{95292CCF-EC7F-4A97-9C6B-ADFC66BE73F4}" destId="{FAE6F585-A7C9-4DEE-A417-86670DD2B341}" srcOrd="0" destOrd="0" presId="urn:microsoft.com/office/officeart/2008/layout/PictureStrips"/>
    <dgm:cxn modelId="{07CFEA83-1DA8-4D46-99F5-57889E8F9C6F}" type="presOf" srcId="{406ED16D-C1EC-4167-BE07-D226B363D5EB}" destId="{17494D46-6D7E-402A-B7E1-526A79516144}" srcOrd="0" destOrd="0" presId="urn:microsoft.com/office/officeart/2008/layout/PictureStrips"/>
    <dgm:cxn modelId="{403B7F1C-5E2A-44CA-A5BC-0B69AC5288BD}" srcId="{4C0F4019-D717-4396-B4E8-04A0EC775821}" destId="{9C06AA74-8C22-4067-99E9-01EB32AA9F83}" srcOrd="3" destOrd="0" parTransId="{2EE5D1BE-CFD3-42A1-BC09-92BD29CFA7AC}" sibTransId="{49221529-DAF9-4722-A86B-DDAA8B974A40}"/>
    <dgm:cxn modelId="{83DD72ED-616D-43F6-9EEE-02B26524B3E5}" srcId="{4C0F4019-D717-4396-B4E8-04A0EC775821}" destId="{030B49C2-3DB8-498A-AEA7-E468237D94D4}" srcOrd="4" destOrd="0" parTransId="{413CE465-3691-440F-9A70-EB6125FE2D07}" sibTransId="{6BCFC99A-A7CF-4BC5-89E8-B4AAC8D163B9}"/>
    <dgm:cxn modelId="{FB0D71E7-3396-4B55-93EA-4C641FDD5FD8}" type="presOf" srcId="{84F38FEC-3F64-40CD-B1F1-454CA245B3B3}" destId="{7108F718-B73D-460D-889D-2B0CF09069B1}" srcOrd="0" destOrd="0" presId="urn:microsoft.com/office/officeart/2008/layout/PictureStrips"/>
    <dgm:cxn modelId="{B22F97EB-B255-4F61-A395-D82A25C2136E}" type="presOf" srcId="{4C0F4019-D717-4396-B4E8-04A0EC775821}" destId="{5958F556-21DC-4A47-B073-93B7C2B481B8}" srcOrd="0" destOrd="0" presId="urn:microsoft.com/office/officeart/2008/layout/PictureStrips"/>
    <dgm:cxn modelId="{DB5CC833-1FDD-4EFA-B727-C1A068063F68}" srcId="{4C0F4019-D717-4396-B4E8-04A0EC775821}" destId="{95292CCF-EC7F-4A97-9C6B-ADFC66BE73F4}" srcOrd="1" destOrd="0" parTransId="{472AD2C7-B4DE-4394-AB0F-FCAE3DCAB4C9}" sibTransId="{D2DEEAFC-37FF-46FE-9243-0FDC80428AF3}"/>
    <dgm:cxn modelId="{B08D66DB-2D55-4AF4-A891-9D1ECAFBC6B8}" srcId="{4C0F4019-D717-4396-B4E8-04A0EC775821}" destId="{406ED16D-C1EC-4167-BE07-D226B363D5EB}" srcOrd="2" destOrd="0" parTransId="{96A7BE0D-5629-4DF6-B779-4D24D97FF8D9}" sibTransId="{26584C42-FA6A-4B78-A13C-6C30FC766B24}"/>
    <dgm:cxn modelId="{BD73AD63-7BB9-41B0-8C84-92C718484CD5}" srcId="{4C0F4019-D717-4396-B4E8-04A0EC775821}" destId="{84F38FEC-3F64-40CD-B1F1-454CA245B3B3}" srcOrd="0" destOrd="0" parTransId="{F212DB14-B741-46B9-8C61-A9B904832595}" sibTransId="{161FDCDF-1336-4304-A94F-0299E41A3EEA}"/>
    <dgm:cxn modelId="{272FB9E5-6882-4277-96CC-3E65A7F44482}" type="presOf" srcId="{030B49C2-3DB8-498A-AEA7-E468237D94D4}" destId="{0753663F-5360-4C18-9DDC-9E25A6C4BE89}" srcOrd="0" destOrd="0" presId="urn:microsoft.com/office/officeart/2008/layout/PictureStrips"/>
    <dgm:cxn modelId="{8956F29C-3091-463F-92F9-A538EBE1748B}" type="presParOf" srcId="{5958F556-21DC-4A47-B073-93B7C2B481B8}" destId="{05232ECD-3026-4354-98FE-6FBB94E1DC73}" srcOrd="0" destOrd="0" presId="urn:microsoft.com/office/officeart/2008/layout/PictureStrips"/>
    <dgm:cxn modelId="{E4F68ABC-507B-4BF5-93A0-B3EE45663418}" type="presParOf" srcId="{05232ECD-3026-4354-98FE-6FBB94E1DC73}" destId="{7108F718-B73D-460D-889D-2B0CF09069B1}" srcOrd="0" destOrd="0" presId="urn:microsoft.com/office/officeart/2008/layout/PictureStrips"/>
    <dgm:cxn modelId="{05A205EE-D4A8-4A36-97B2-C5FF9278278B}" type="presParOf" srcId="{05232ECD-3026-4354-98FE-6FBB94E1DC73}" destId="{C0A99253-364E-4961-B04C-0EE746C5D5E8}" srcOrd="1" destOrd="0" presId="urn:microsoft.com/office/officeart/2008/layout/PictureStrips"/>
    <dgm:cxn modelId="{4DC1CF46-60BC-4457-ABFF-6F5F7BD75BD8}" type="presParOf" srcId="{5958F556-21DC-4A47-B073-93B7C2B481B8}" destId="{BB6E0E7A-02A8-4FE0-8C84-840FA5705280}" srcOrd="1" destOrd="0" presId="urn:microsoft.com/office/officeart/2008/layout/PictureStrips"/>
    <dgm:cxn modelId="{6EFB4697-B634-487F-A350-8589F226CA5E}" type="presParOf" srcId="{5958F556-21DC-4A47-B073-93B7C2B481B8}" destId="{C1CEBBCA-FC48-4D61-8F50-84536B6C6555}" srcOrd="2" destOrd="0" presId="urn:microsoft.com/office/officeart/2008/layout/PictureStrips"/>
    <dgm:cxn modelId="{1177136C-569F-441D-9D89-70FB6604B650}" type="presParOf" srcId="{C1CEBBCA-FC48-4D61-8F50-84536B6C6555}" destId="{FAE6F585-A7C9-4DEE-A417-86670DD2B341}" srcOrd="0" destOrd="0" presId="urn:microsoft.com/office/officeart/2008/layout/PictureStrips"/>
    <dgm:cxn modelId="{658EF26D-87E4-4232-AF0E-78CFB26A5E84}" type="presParOf" srcId="{C1CEBBCA-FC48-4D61-8F50-84536B6C6555}" destId="{34280D5C-58EC-4399-BBB3-8814B60322DC}" srcOrd="1" destOrd="0" presId="urn:microsoft.com/office/officeart/2008/layout/PictureStrips"/>
    <dgm:cxn modelId="{853D4258-7C24-4D40-88C8-8688FECC7D6B}" type="presParOf" srcId="{5958F556-21DC-4A47-B073-93B7C2B481B8}" destId="{5A84D907-1882-4329-BDC3-4C3C536A9485}" srcOrd="3" destOrd="0" presId="urn:microsoft.com/office/officeart/2008/layout/PictureStrips"/>
    <dgm:cxn modelId="{12CF0FC3-0159-4055-B37B-461615F8E5AC}" type="presParOf" srcId="{5958F556-21DC-4A47-B073-93B7C2B481B8}" destId="{215ABF5E-E63C-498E-83FE-E0AD029B974B}" srcOrd="4" destOrd="0" presId="urn:microsoft.com/office/officeart/2008/layout/PictureStrips"/>
    <dgm:cxn modelId="{E2F11A4A-693A-47EB-BD5E-28DD68DCBC72}" type="presParOf" srcId="{215ABF5E-E63C-498E-83FE-E0AD029B974B}" destId="{17494D46-6D7E-402A-B7E1-526A79516144}" srcOrd="0" destOrd="0" presId="urn:microsoft.com/office/officeart/2008/layout/PictureStrips"/>
    <dgm:cxn modelId="{D1BAA77C-93A4-4481-AB19-273EE3E31F2B}" type="presParOf" srcId="{215ABF5E-E63C-498E-83FE-E0AD029B974B}" destId="{C9D020FB-DE92-4C15-9F9B-E8072731AD2B}" srcOrd="1" destOrd="0" presId="urn:microsoft.com/office/officeart/2008/layout/PictureStrips"/>
    <dgm:cxn modelId="{74719779-2E4A-4C13-B201-441BE711F57A}" type="presParOf" srcId="{5958F556-21DC-4A47-B073-93B7C2B481B8}" destId="{B29F88C3-3229-4F01-B942-A360641ECA88}" srcOrd="5" destOrd="0" presId="urn:microsoft.com/office/officeart/2008/layout/PictureStrips"/>
    <dgm:cxn modelId="{6DB88AC8-70FF-47AB-959D-B1D77316EC89}" type="presParOf" srcId="{5958F556-21DC-4A47-B073-93B7C2B481B8}" destId="{1619C8DA-4306-4282-AC7F-4FD412C02B3A}" srcOrd="6" destOrd="0" presId="urn:microsoft.com/office/officeart/2008/layout/PictureStrips"/>
    <dgm:cxn modelId="{C73E026A-6A0D-4126-B05F-A238F6E77108}" type="presParOf" srcId="{1619C8DA-4306-4282-AC7F-4FD412C02B3A}" destId="{3FE2B20B-89C3-4519-86C4-77937786C602}" srcOrd="0" destOrd="0" presId="urn:microsoft.com/office/officeart/2008/layout/PictureStrips"/>
    <dgm:cxn modelId="{4CCC7B09-2665-4FE8-98EA-65870EC48D96}" type="presParOf" srcId="{1619C8DA-4306-4282-AC7F-4FD412C02B3A}" destId="{F36B2D00-BE12-49FF-9DD4-D165F1A0955F}" srcOrd="1" destOrd="0" presId="urn:microsoft.com/office/officeart/2008/layout/PictureStrips"/>
    <dgm:cxn modelId="{113672A0-DD4D-4756-A77D-0B84850F5DB5}" type="presParOf" srcId="{5958F556-21DC-4A47-B073-93B7C2B481B8}" destId="{FD782BA4-C80F-4655-BA9B-6F3D9EFD17E0}" srcOrd="7" destOrd="0" presId="urn:microsoft.com/office/officeart/2008/layout/PictureStrips"/>
    <dgm:cxn modelId="{536E2833-B851-422B-9FBE-DBA4296D21A3}" type="presParOf" srcId="{5958F556-21DC-4A47-B073-93B7C2B481B8}" destId="{69AF153E-F5D0-48AC-A0FE-481DB0B8B78D}" srcOrd="8" destOrd="0" presId="urn:microsoft.com/office/officeart/2008/layout/PictureStrips"/>
    <dgm:cxn modelId="{947F4AC4-825F-4025-A9F0-5C4914356C79}" type="presParOf" srcId="{69AF153E-F5D0-48AC-A0FE-481DB0B8B78D}" destId="{0753663F-5360-4C18-9DDC-9E25A6C4BE89}" srcOrd="0" destOrd="0" presId="urn:microsoft.com/office/officeart/2008/layout/PictureStrips"/>
    <dgm:cxn modelId="{9008210A-A090-40AA-A5A7-610EE4C1DFB4}" type="presParOf" srcId="{69AF153E-F5D0-48AC-A0FE-481DB0B8B78D}" destId="{9444BB5F-388A-4F0C-A159-DB844DC9D303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AFDBD-8BEA-4E6D-B7C4-E3FF032B1BF3}">
      <dsp:nvSpPr>
        <dsp:cNvPr id="0" name=""/>
        <dsp:cNvSpPr/>
      </dsp:nvSpPr>
      <dsp:spPr>
        <a:xfrm rot="16200000">
          <a:off x="408251" y="-2126"/>
          <a:ext cx="3247111" cy="3251364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Tahap</a:t>
          </a:r>
          <a:r>
            <a:rPr lang="en-US" sz="33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Primordial</a:t>
          </a:r>
        </a:p>
      </dsp:txBody>
      <dsp:txXfrm rot="5400000">
        <a:off x="406125" y="811778"/>
        <a:ext cx="2683120" cy="1623555"/>
      </dsp:txXfrm>
    </dsp:sp>
    <dsp:sp modelId="{1AAEB727-6603-4800-9EE9-2E52364DC7A9}">
      <dsp:nvSpPr>
        <dsp:cNvPr id="0" name=""/>
        <dsp:cNvSpPr/>
      </dsp:nvSpPr>
      <dsp:spPr>
        <a:xfrm rot="5400000">
          <a:off x="3822273" y="6791"/>
          <a:ext cx="3247111" cy="3247111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Tahapan Biologi</a:t>
          </a:r>
        </a:p>
      </dsp:txBody>
      <dsp:txXfrm rot="-5400000">
        <a:off x="4390517" y="818569"/>
        <a:ext cx="2678867" cy="16235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8F718-B73D-460D-889D-2B0CF09069B1}">
      <dsp:nvSpPr>
        <dsp:cNvPr id="0" name=""/>
        <dsp:cNvSpPr/>
      </dsp:nvSpPr>
      <dsp:spPr>
        <a:xfrm>
          <a:off x="1228767" y="107525"/>
          <a:ext cx="2255085" cy="704714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7327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Nuthfah 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(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inti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sari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tanah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yang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dijadikan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air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mani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)</a:t>
          </a:r>
        </a:p>
      </dsp:txBody>
      <dsp:txXfrm>
        <a:off x="1228767" y="107525"/>
        <a:ext cx="2255085" cy="704714"/>
      </dsp:txXfrm>
    </dsp:sp>
    <dsp:sp modelId="{C0A99253-364E-4961-B04C-0EE746C5D5E8}">
      <dsp:nvSpPr>
        <dsp:cNvPr id="0" name=""/>
        <dsp:cNvSpPr/>
      </dsp:nvSpPr>
      <dsp:spPr>
        <a:xfrm>
          <a:off x="1092317" y="13999"/>
          <a:ext cx="493300" cy="73995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E6F585-A7C9-4DEE-A417-86670DD2B341}">
      <dsp:nvSpPr>
        <dsp:cNvPr id="0" name=""/>
        <dsp:cNvSpPr/>
      </dsp:nvSpPr>
      <dsp:spPr>
        <a:xfrm>
          <a:off x="3664140" y="107525"/>
          <a:ext cx="2255085" cy="704714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7327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Rahim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(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tersimpan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dalam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tempat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yang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kokoh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)</a:t>
          </a:r>
        </a:p>
      </dsp:txBody>
      <dsp:txXfrm>
        <a:off x="3664140" y="107525"/>
        <a:ext cx="2255085" cy="704714"/>
      </dsp:txXfrm>
    </dsp:sp>
    <dsp:sp modelId="{34280D5C-58EC-4399-BBB3-8814B60322DC}">
      <dsp:nvSpPr>
        <dsp:cNvPr id="0" name=""/>
        <dsp:cNvSpPr/>
      </dsp:nvSpPr>
      <dsp:spPr>
        <a:xfrm>
          <a:off x="3570178" y="5733"/>
          <a:ext cx="493300" cy="739950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494D46-6D7E-402A-B7E1-526A79516144}">
      <dsp:nvSpPr>
        <dsp:cNvPr id="0" name=""/>
        <dsp:cNvSpPr/>
      </dsp:nvSpPr>
      <dsp:spPr>
        <a:xfrm>
          <a:off x="1228767" y="994682"/>
          <a:ext cx="2255085" cy="704714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7327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Alaqah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(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Darah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yang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beku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menggantung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di Rahim)</a:t>
          </a:r>
        </a:p>
      </dsp:txBody>
      <dsp:txXfrm>
        <a:off x="1228767" y="994682"/>
        <a:ext cx="2255085" cy="704714"/>
      </dsp:txXfrm>
    </dsp:sp>
    <dsp:sp modelId="{C9D020FB-DE92-4C15-9F9B-E8072731AD2B}">
      <dsp:nvSpPr>
        <dsp:cNvPr id="0" name=""/>
        <dsp:cNvSpPr/>
      </dsp:nvSpPr>
      <dsp:spPr>
        <a:xfrm>
          <a:off x="1134805" y="892890"/>
          <a:ext cx="493300" cy="739950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E2B20B-89C3-4519-86C4-77937786C602}">
      <dsp:nvSpPr>
        <dsp:cNvPr id="0" name=""/>
        <dsp:cNvSpPr/>
      </dsp:nvSpPr>
      <dsp:spPr>
        <a:xfrm>
          <a:off x="3664140" y="994682"/>
          <a:ext cx="2255085" cy="704714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7327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Mudgah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(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segumpal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daging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dan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dibalut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dengan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tulang</a:t>
          </a:r>
          <a:r>
            <a:rPr lang="en-US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belulang</a:t>
          </a:r>
          <a:endParaRPr lang="en-US" sz="1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664140" y="994682"/>
        <a:ext cx="2255085" cy="704714"/>
      </dsp:txXfrm>
    </dsp:sp>
    <dsp:sp modelId="{F36B2D00-BE12-49FF-9DD4-D165F1A0955F}">
      <dsp:nvSpPr>
        <dsp:cNvPr id="0" name=""/>
        <dsp:cNvSpPr/>
      </dsp:nvSpPr>
      <dsp:spPr>
        <a:xfrm>
          <a:off x="3570178" y="892890"/>
          <a:ext cx="493300" cy="739950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53663F-5360-4C18-9DDC-9E25A6C4BE89}">
      <dsp:nvSpPr>
        <dsp:cNvPr id="0" name=""/>
        <dsp:cNvSpPr/>
      </dsp:nvSpPr>
      <dsp:spPr>
        <a:xfrm>
          <a:off x="2446454" y="1881839"/>
          <a:ext cx="2255085" cy="704714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7327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Ditiupkan</a:t>
          </a:r>
          <a:r>
            <a:rPr lang="en-US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ruh</a:t>
          </a:r>
          <a:endParaRPr lang="en-US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446454" y="1881839"/>
        <a:ext cx="2255085" cy="704714"/>
      </dsp:txXfrm>
    </dsp:sp>
    <dsp:sp modelId="{9444BB5F-388A-4F0C-A159-DB844DC9D303}">
      <dsp:nvSpPr>
        <dsp:cNvPr id="0" name=""/>
        <dsp:cNvSpPr/>
      </dsp:nvSpPr>
      <dsp:spPr>
        <a:xfrm>
          <a:off x="2352492" y="1780047"/>
          <a:ext cx="493300" cy="739950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82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838068" y="1643056"/>
            <a:ext cx="38086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Kelima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48469" y="254055"/>
            <a:ext cx="635776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Adobe Gothic Std B" panose="020B0800000000000000" pitchFamily="34" charset="-128"/>
              </a:rPr>
              <a:t>Tahapan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Adobe Gothic Std B" panose="020B0800000000000000" pitchFamily="34" charset="-128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Adobe Gothic Std B" panose="020B0800000000000000" pitchFamily="34" charset="-128"/>
              </a:rPr>
              <a:t>Penciptaan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Adobe Gothic Std B" panose="020B0800000000000000" pitchFamily="34" charset="-128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Adobe Gothic Std B" panose="020B0800000000000000" pitchFamily="34" charset="-128"/>
              </a:rPr>
              <a:t>Manusia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3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129330"/>
              </p:ext>
            </p:extLst>
          </p:nvPr>
        </p:nvGraphicFramePr>
        <p:xfrm>
          <a:off x="899591" y="1262063"/>
          <a:ext cx="7488833" cy="3253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647564" y="1226552"/>
            <a:ext cx="7848872" cy="374767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pitchFamily="2" charset="2"/>
              <a:buChar char="v"/>
              <a:defRPr/>
            </a:pPr>
            <a:r>
              <a:rPr lang="en-US" sz="1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Tahapan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Primordial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Tahapan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Pertama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adalah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saat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pertama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diciptakan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pertama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kali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saripati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tanah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diberikan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ruh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hingga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bentuk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seindah-indahnya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Hal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dijelaskan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beberapa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ayat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berikut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QS Al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An’am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(6) : 2 “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Dialah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menciptakan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kamu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tanah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sesudah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itu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ditentukannya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ajal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kematianmu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),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lagi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suatu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ajal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pada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sisi-Nya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(yang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sendirilah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mengetahuinya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),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kemudian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kamu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masih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ragu-ragu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tentang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berbangkit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itu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)”</a:t>
            </a: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QS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Shaad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(38) : 71 “ (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Ingatlah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ketika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Tuhanmu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berfirman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kepada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malaikat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: “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Sesungguhnya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Aku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menciptakan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tanah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.”</a:t>
            </a: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QS Al-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Hijr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(15) : 28 “ Dan (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ingatlah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),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ketika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Tuhanmu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berfirman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kepada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para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malaikat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: “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Sesungguhnya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Aku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menciptakan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seorang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tanah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liat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kering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(yang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berasal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lumpur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hitam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diberi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bentuk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ayat-ayat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Al-Quran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tersebut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menjelaskan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bahwa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Allah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menciptakan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bahan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dasar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tanah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kemudian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kekuasaan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hukum-hukumnya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dibentuk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rupa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beragam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fungsi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fisik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tubuh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Hal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tentunya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dilakukan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Allah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pada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pertama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yaitu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Nabi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Adam SAW.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Hingga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setelah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itu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proses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penciptaan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berupa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hukum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biologis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1800" dirty="0">
              <a:solidFill>
                <a:schemeClr val="tx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0776" y="1142990"/>
            <a:ext cx="86437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Tahapan </a:t>
            </a:r>
            <a:r>
              <a:rPr lang="en-US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Biologi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: Tahapan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biologi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adalah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sunnatullah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atau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hukum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Allah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melalui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proses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biologis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terdapat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fisik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atau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tubuh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beserta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segala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perangkatnya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Proses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biologi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ini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membedakan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hakikat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menurut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dengan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makhluk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lainnya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tidak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memiliki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ruh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akal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untuk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mengambil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keputusan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saat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dewasanya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Proses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tersebut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adalah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sebagai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berikut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16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913092607"/>
              </p:ext>
            </p:extLst>
          </p:nvPr>
        </p:nvGraphicFramePr>
        <p:xfrm>
          <a:off x="1187624" y="2220208"/>
          <a:ext cx="7054032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79512" y="1142990"/>
            <a:ext cx="8784976" cy="3661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indent="-91440" algn="just"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Proses 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Setetes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Mani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dipancarkan</a:t>
            </a:r>
            <a:endParaRPr lang="en-US" sz="1600" dirty="0" smtClean="0">
              <a:solidFill>
                <a:schemeClr val="tx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“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Apakah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mengira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akan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dibiarkan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tak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terurus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? 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Bukankah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hanya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setitik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dipancarkan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?” (QS Al Qiyamah:36-37)</a:t>
            </a: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ayat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tersebut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menunjukkan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bahwa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proses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penciptaan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berawal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air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atau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sperma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terpancar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Namun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hanya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setitik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menjadi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Sehingga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Allah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memberikan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nikmat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hidup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melalui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proses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tersebut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Sebelum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adanya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proses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pembuahan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rahim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wanita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kurang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lebih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250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juta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sperma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terpancar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laki-laki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pada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satu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waktu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Dari 250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juta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sperma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terpancar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hanya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satu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bisa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bertemu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sel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telur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wanita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atau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ibu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melalui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saluran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reproduksi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wanita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Dialah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menciptakan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segalanya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sebaik-baiknya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mulai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menciptakan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tanah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liat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Kemudian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menjadikan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keturunannya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sari air yang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hina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.” (QS 32:7-8)</a:t>
            </a: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Segumpal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Darah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Melekat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di Rahim.</a:t>
            </a: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telah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menciptakan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segumpal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darah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” (QS Al </a:t>
            </a:r>
            <a:r>
              <a:rPr lang="en-US" sz="16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Alaq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: 2) </a:t>
            </a:r>
          </a:p>
          <a:p>
            <a:pPr marL="91440" indent="-91440">
              <a:buFont typeface="Wingdings 3" charset="2"/>
              <a:buChar char=""/>
              <a:defRPr/>
            </a:pP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91440" indent="-91440">
              <a:buFont typeface="Wingdings 3" charset="2"/>
              <a:buChar char=""/>
              <a:defRPr/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79164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6738" y="294496"/>
            <a:ext cx="719491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Eksistensi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dan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Martabat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Manusia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Rectangle 3"/>
          <p:cNvSpPr txBox="1">
            <a:spLocks noRot="1" noChangeArrowheads="1"/>
          </p:cNvSpPr>
          <p:nvPr/>
        </p:nvSpPr>
        <p:spPr>
          <a:xfrm>
            <a:off x="574852" y="1451012"/>
            <a:ext cx="8033379" cy="334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571500" algn="just">
              <a:lnSpc>
                <a:spcPct val="80000"/>
              </a:lnSpc>
              <a:defRPr/>
            </a:pP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Tujuan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Penciptaan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endParaRPr lang="en-US" sz="1800" b="1" dirty="0" smtClean="0">
              <a:solidFill>
                <a:schemeClr val="tx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09600" indent="-38100" algn="just">
              <a:lnSpc>
                <a:spcPct val="80000"/>
              </a:lnSpc>
              <a:defRPr/>
            </a:pP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Tujuan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pokok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penciptaan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adalah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semata-mata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hanya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untuk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beribadah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pada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Allah SWT. Hal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sebagaimana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dijelaskan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al-Qur’an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Surat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az-Dzariyat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:56 yang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berbunyi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:</a:t>
            </a:r>
          </a:p>
          <a:p>
            <a:pPr marL="609600" indent="-609600" algn="just" rtl="1">
              <a:lnSpc>
                <a:spcPct val="80000"/>
              </a:lnSpc>
              <a:defRPr/>
            </a:pPr>
            <a:r>
              <a:rPr lang="ar-SA" sz="1800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وما خلقت الجن والانس الا ليعبدون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609600" indent="-609600" algn="just">
              <a:lnSpc>
                <a:spcPct val="80000"/>
              </a:lnSpc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	“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aku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tidak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menciptakan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jin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melainkan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supaya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mereka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mengabdi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kepada</a:t>
            </a:r>
            <a:r>
              <a:rPr lang="en-US" sz="1800" i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-Ku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” </a:t>
            </a:r>
          </a:p>
          <a:p>
            <a:pPr marL="609600" indent="-609600" algn="just">
              <a:lnSpc>
                <a:spcPct val="80000"/>
              </a:lnSpc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marL="609600" indent="-38100" algn="just">
              <a:lnSpc>
                <a:spcPct val="80000"/>
              </a:lnSpc>
              <a:defRPr/>
            </a:pP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Menurut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para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ulama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’,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ibadah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dimaksud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ayat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tersebut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adalah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ibadah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menyangkut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hubungan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Allah SWT </a:t>
            </a:r>
            <a:r>
              <a:rPr lang="en-US" sz="1800" i="1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mahdloh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ar-SA" sz="1800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مهضه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)/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vertikal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maupun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hubungan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sesamanya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ar-SA" sz="1800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غير مهضه</a:t>
            </a:r>
            <a:r>
              <a:rPr lang="ar-SA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)/horizontal. </a:t>
            </a:r>
          </a:p>
          <a:p>
            <a:pPr marL="609600" indent="-609600" algn="just">
              <a:lnSpc>
                <a:spcPct val="80000"/>
              </a:lnSpc>
              <a:defRPr/>
            </a:pP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79164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27271" y="256168"/>
            <a:ext cx="569726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Fungsi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dan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Peran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Manusia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" name="Rectangle 3"/>
          <p:cNvSpPr txBox="1">
            <a:spLocks noRot="1" noChangeArrowheads="1"/>
          </p:cNvSpPr>
          <p:nvPr/>
        </p:nvSpPr>
        <p:spPr>
          <a:xfrm>
            <a:off x="914792" y="1347614"/>
            <a:ext cx="7600168" cy="29661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3813" algn="just">
              <a:buFont typeface="Arial" charset="0"/>
              <a:buNone/>
              <a:defRPr/>
            </a:pP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Diciptakannya manusia di muka bumi adalah tak lain berfungsi sebagai khalifah dimuka bumi. Peran tersebut sebagaimana dijelaskan dalam al-Qur’an S. al-Baqarah: 30 yang berbunyi :</a:t>
            </a:r>
          </a:p>
          <a:p>
            <a:pPr marL="91440" indent="-91440" algn="just" rtl="1">
              <a:buFont typeface="Arial" charset="0"/>
              <a:buNone/>
              <a:defRPr/>
            </a:pPr>
            <a:r>
              <a:rPr lang="ar-SA" sz="20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	واذ قال ربك للملئكة اني جاعل فى الارض خليفه ....(البقرة:30)</a:t>
            </a:r>
            <a:r>
              <a:rPr lang="ar-SA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endParaRPr lang="ar-SA" sz="2000" smtClean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marL="91440" indent="-91440" algn="just">
              <a:buFont typeface="Arial" charset="0"/>
              <a:buNone/>
              <a:defRPr/>
            </a:pP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“</a:t>
            </a:r>
            <a:r>
              <a:rPr lang="en-US" sz="2000" i="1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Ingatlah ketika Tuhanmu berfirman kepada para Malaikat: "Sesungguhnya Aku hendak menjadikan seorang khalifah di muka bumi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 </a:t>
            </a:r>
          </a:p>
          <a:p>
            <a:pPr marL="91440" indent="-91440" algn="just">
              <a:buFont typeface="Arial" charset="0"/>
              <a:buNone/>
              <a:defRPr/>
            </a:pP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Istilah khlaifah dalam ayat tersebut memiliki makna sebagai penerus ajaran Allah SWT dan pemakmur dan pengelolah bumi beserta isinya. 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164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214546" y="214296"/>
            <a:ext cx="51379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Tata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Tertib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Perkuliahan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00034" y="1428742"/>
            <a:ext cx="8286807" cy="33793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diikuti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yang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terregistrasi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tercantum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daftar</a:t>
            </a:r>
            <a:r>
              <a:rPr lang="en-US" sz="1600" dirty="0" smtClean="0"/>
              <a:t> </a:t>
            </a:r>
            <a:r>
              <a:rPr lang="en-US" sz="1600" dirty="0" err="1" smtClean="0"/>
              <a:t>peserta</a:t>
            </a:r>
            <a:r>
              <a:rPr lang="en-US" sz="1600" dirty="0" smtClean="0"/>
              <a:t> </a:t>
            </a:r>
            <a:r>
              <a:rPr lang="en-US" sz="1600" dirty="0" err="1" smtClean="0"/>
              <a:t>matakuliah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kalau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segera</a:t>
            </a:r>
            <a:r>
              <a:rPr lang="en-US" sz="1600" dirty="0" smtClean="0"/>
              <a:t> </a:t>
            </a:r>
            <a:r>
              <a:rPr lang="en-US" sz="1600" dirty="0" err="1" smtClean="0"/>
              <a:t>lapor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BAAK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hadir</a:t>
            </a:r>
            <a:r>
              <a:rPr lang="en-US" sz="1600" dirty="0" smtClean="0"/>
              <a:t> 5 </a:t>
            </a:r>
            <a:r>
              <a:rPr lang="en-US" sz="1600" dirty="0" err="1" smtClean="0"/>
              <a:t>menit</a:t>
            </a:r>
            <a:r>
              <a:rPr lang="en-US" sz="1600" dirty="0" smtClean="0"/>
              <a:t> </a:t>
            </a:r>
            <a:r>
              <a:rPr lang="en-US" sz="1600" dirty="0" err="1" smtClean="0"/>
              <a:t>sebelum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kelas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75%.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praktikum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90%.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menyelesaikan</a:t>
            </a:r>
            <a:r>
              <a:rPr lang="en-US" sz="1600" dirty="0" smtClean="0"/>
              <a:t> </a:t>
            </a:r>
            <a:r>
              <a:rPr lang="en-US" sz="1600" dirty="0" err="1" smtClean="0"/>
              <a:t>tugas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dilarang</a:t>
            </a:r>
            <a:r>
              <a:rPr lang="en-US" sz="1600" dirty="0" smtClean="0"/>
              <a:t>: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mengganggu</a:t>
            </a:r>
            <a:r>
              <a:rPr lang="en-US" sz="1600" dirty="0" smtClean="0"/>
              <a:t> </a:t>
            </a:r>
            <a:r>
              <a:rPr lang="en-US" sz="1600" dirty="0" err="1" smtClean="0"/>
              <a:t>jalannya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peralatan</a:t>
            </a:r>
            <a:r>
              <a:rPr lang="en-US" sz="1600" dirty="0" smtClean="0"/>
              <a:t> </a:t>
            </a:r>
            <a:r>
              <a:rPr lang="en-US" sz="1600" dirty="0" err="1" smtClean="0"/>
              <a:t>komunikasi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peraturan</a:t>
            </a:r>
            <a:r>
              <a:rPr lang="en-US" sz="1600" dirty="0" smtClean="0"/>
              <a:t> </a:t>
            </a:r>
            <a:r>
              <a:rPr lang="en-US" sz="1600" dirty="0" err="1" smtClean="0"/>
              <a:t>disiplin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UNINDRA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a, b </a:t>
            </a:r>
            <a:r>
              <a:rPr lang="en-US" sz="1600" dirty="0" err="1" smtClean="0"/>
              <a:t>dan</a:t>
            </a:r>
            <a:r>
              <a:rPr lang="en-US" sz="1600" dirty="0" smtClean="0"/>
              <a:t> c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ruang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.</a:t>
            </a:r>
            <a:endParaRPr lang="id-ID" sz="1100" dirty="0"/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Elbow Connector 16"/>
          <p:cNvCxnSpPr>
            <a:stCxn id="15" idx="3"/>
            <a:endCxn id="19" idx="1"/>
          </p:cNvCxnSpPr>
          <p:nvPr/>
        </p:nvCxnSpPr>
        <p:spPr>
          <a:xfrm flipV="1">
            <a:off x="5143504" y="1714494"/>
            <a:ext cx="1000132" cy="1214446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1259632" y="294496"/>
            <a:ext cx="716382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Konsep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Manusia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Dalam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Al-Qur`an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29058" y="2714626"/>
            <a:ext cx="1214446" cy="428628"/>
          </a:xfrm>
          <a:prstGeom prst="rect">
            <a:avLst/>
          </a:prstGeom>
          <a:solidFill>
            <a:srgbClr val="FF2D87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Bahasa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6143636" y="1500180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Produktif</a:t>
            </a:r>
            <a:endParaRPr lang="en-US" b="1" dirty="0"/>
          </a:p>
        </p:txBody>
      </p:sp>
      <p:cxnSp>
        <p:nvCxnSpPr>
          <p:cNvPr id="20" name="Elbow Connector 19"/>
          <p:cNvCxnSpPr>
            <a:endCxn id="25" idx="1"/>
          </p:cNvCxnSpPr>
          <p:nvPr/>
        </p:nvCxnSpPr>
        <p:spPr>
          <a:xfrm rot="5400000" flipH="1" flipV="1">
            <a:off x="5643570" y="2214560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143636" y="2000246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Unik</a:t>
            </a:r>
            <a:endParaRPr lang="en-US" b="1" dirty="0"/>
          </a:p>
        </p:txBody>
      </p:sp>
      <p:cxnSp>
        <p:nvCxnSpPr>
          <p:cNvPr id="27" name="Elbow Connector 26"/>
          <p:cNvCxnSpPr>
            <a:endCxn id="31" idx="1"/>
          </p:cNvCxnSpPr>
          <p:nvPr/>
        </p:nvCxnSpPr>
        <p:spPr>
          <a:xfrm>
            <a:off x="5643570" y="2714626"/>
            <a:ext cx="500066" cy="1588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143636" y="2500312"/>
            <a:ext cx="157163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Keuniversalan</a:t>
            </a:r>
            <a:endParaRPr lang="en-US" b="1" dirty="0"/>
          </a:p>
        </p:txBody>
      </p:sp>
      <p:cxnSp>
        <p:nvCxnSpPr>
          <p:cNvPr id="40" name="Elbow Connector 39"/>
          <p:cNvCxnSpPr>
            <a:stCxn id="15" idx="3"/>
            <a:endCxn id="46" idx="1"/>
          </p:cNvCxnSpPr>
          <p:nvPr/>
        </p:nvCxnSpPr>
        <p:spPr>
          <a:xfrm>
            <a:off x="5143504" y="2928940"/>
            <a:ext cx="1000132" cy="285752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143636" y="3000378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Dinamis</a:t>
            </a:r>
            <a:endParaRPr lang="en-US" b="1" dirty="0"/>
          </a:p>
        </p:txBody>
      </p:sp>
      <p:sp>
        <p:nvSpPr>
          <p:cNvPr id="48" name="Rectangle 47"/>
          <p:cNvSpPr/>
          <p:nvPr/>
        </p:nvSpPr>
        <p:spPr>
          <a:xfrm>
            <a:off x="6143636" y="3500444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Bervariasi</a:t>
            </a:r>
            <a:endParaRPr lang="en-US" b="1" dirty="0"/>
          </a:p>
        </p:txBody>
      </p:sp>
      <p:cxnSp>
        <p:nvCxnSpPr>
          <p:cNvPr id="49" name="Elbow Connector 48"/>
          <p:cNvCxnSpPr>
            <a:endCxn id="48" idx="1"/>
          </p:cNvCxnSpPr>
          <p:nvPr/>
        </p:nvCxnSpPr>
        <p:spPr>
          <a:xfrm rot="16200000" flipH="1">
            <a:off x="5643570" y="3214692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6143636" y="4000510"/>
            <a:ext cx="1500198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Manusiawi</a:t>
            </a:r>
            <a:endParaRPr lang="en-US" b="1" dirty="0"/>
          </a:p>
        </p:txBody>
      </p:sp>
      <p:cxnSp>
        <p:nvCxnSpPr>
          <p:cNvPr id="54" name="Elbow Connector 48"/>
          <p:cNvCxnSpPr>
            <a:endCxn id="53" idx="1"/>
          </p:cNvCxnSpPr>
          <p:nvPr/>
        </p:nvCxnSpPr>
        <p:spPr>
          <a:xfrm rot="16200000" flipH="1">
            <a:off x="5643570" y="3714758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 flipH="1">
            <a:off x="1428728" y="1500180"/>
            <a:ext cx="2500330" cy="2928958"/>
            <a:chOff x="1643042" y="1571618"/>
            <a:chExt cx="2500330" cy="2928958"/>
          </a:xfrm>
        </p:grpSpPr>
        <p:cxnSp>
          <p:nvCxnSpPr>
            <p:cNvPr id="56" name="Elbow Connector 55"/>
            <p:cNvCxnSpPr>
              <a:endCxn id="57" idx="1"/>
            </p:cNvCxnSpPr>
            <p:nvPr/>
          </p:nvCxnSpPr>
          <p:spPr>
            <a:xfrm flipV="1">
              <a:off x="1643042" y="1785932"/>
              <a:ext cx="1000132" cy="1214446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2643174" y="1571618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Sistem</a:t>
              </a:r>
              <a:endParaRPr lang="en-US" b="1" dirty="0"/>
            </a:p>
          </p:txBody>
        </p:sp>
        <p:cxnSp>
          <p:nvCxnSpPr>
            <p:cNvPr id="58" name="Elbow Connector 19"/>
            <p:cNvCxnSpPr>
              <a:endCxn id="59" idx="1"/>
            </p:cNvCxnSpPr>
            <p:nvPr/>
          </p:nvCxnSpPr>
          <p:spPr>
            <a:xfrm rot="5400000" flipH="1" flipV="1">
              <a:off x="2143108" y="2285998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2643174" y="2071684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Lambang</a:t>
              </a:r>
              <a:endParaRPr lang="en-US" b="1" dirty="0"/>
            </a:p>
          </p:txBody>
        </p:sp>
        <p:cxnSp>
          <p:nvCxnSpPr>
            <p:cNvPr id="60" name="Elbow Connector 59"/>
            <p:cNvCxnSpPr>
              <a:endCxn id="61" idx="1"/>
            </p:cNvCxnSpPr>
            <p:nvPr/>
          </p:nvCxnSpPr>
          <p:spPr>
            <a:xfrm>
              <a:off x="2143108" y="2786064"/>
              <a:ext cx="500066" cy="1588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>
              <a:off x="2643174" y="2571750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Bunyi</a:t>
              </a:r>
              <a:endParaRPr lang="en-US" b="1" dirty="0"/>
            </a:p>
          </p:txBody>
        </p:sp>
        <p:cxnSp>
          <p:nvCxnSpPr>
            <p:cNvPr id="62" name="Elbow Connector 61"/>
            <p:cNvCxnSpPr>
              <a:stCxn id="15" idx="1"/>
              <a:endCxn id="63" idx="1"/>
            </p:cNvCxnSpPr>
            <p:nvPr/>
          </p:nvCxnSpPr>
          <p:spPr>
            <a:xfrm rot="10800000" flipH="1" flipV="1">
              <a:off x="1643042" y="3000378"/>
              <a:ext cx="1000132" cy="285752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2643174" y="3071816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Bermakna</a:t>
              </a:r>
              <a:endParaRPr lang="en-US" b="1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643174" y="3571882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Arbitrer</a:t>
              </a:r>
              <a:endParaRPr lang="en-US" b="1" dirty="0"/>
            </a:p>
          </p:txBody>
        </p:sp>
        <p:cxnSp>
          <p:nvCxnSpPr>
            <p:cNvPr id="65" name="Elbow Connector 48"/>
            <p:cNvCxnSpPr>
              <a:endCxn id="64" idx="1"/>
            </p:cNvCxnSpPr>
            <p:nvPr/>
          </p:nvCxnSpPr>
          <p:spPr>
            <a:xfrm rot="16200000" flipH="1">
              <a:off x="2143108" y="3286130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2643174" y="4071948"/>
              <a:ext cx="1500198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Konvensional</a:t>
              </a:r>
              <a:endParaRPr lang="en-US" b="1" dirty="0"/>
            </a:p>
          </p:txBody>
        </p:sp>
        <p:cxnSp>
          <p:nvCxnSpPr>
            <p:cNvPr id="67" name="Elbow Connector 48"/>
            <p:cNvCxnSpPr>
              <a:endCxn id="66" idx="1"/>
            </p:cNvCxnSpPr>
            <p:nvPr/>
          </p:nvCxnSpPr>
          <p:spPr>
            <a:xfrm rot="16200000" flipH="1">
              <a:off x="2143108" y="3786196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ectangle 38"/>
          <p:cNvSpPr/>
          <p:nvPr/>
        </p:nvSpPr>
        <p:spPr>
          <a:xfrm>
            <a:off x="857224" y="1285866"/>
            <a:ext cx="7358114" cy="3429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" indent="-91440" algn="just"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Al-Quran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adalah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pedoman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hidup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bagi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serta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merupakan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sumber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segala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ilmu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Pengetahuan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ada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di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dunia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secara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bahasa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disebut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juga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insan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bahasa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arabnya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berasal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kata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nasiya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berarti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lupa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jika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dilihat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kata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dasar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al-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uns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berarti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jinak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Kata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insan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dipakai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untuk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menyebut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karena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memiliki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sifat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lupa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jinak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artinya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selalu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menyesuaikan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diri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keadaan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baru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disekitarnya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91440" indent="-91440" algn="just">
              <a:buFont typeface="Wingdings 3" charset="2"/>
              <a:buChar char="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cara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keberadaannya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sekaligus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membedakannya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secara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nyata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mahluk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lain.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Seperti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kenyataan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mahluk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berjalan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diatas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dua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kaki,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kemampuan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berfikir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berfikir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tersebut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menentukan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hakekat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juga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memiliki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karya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dihasilkan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sehingga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berbeda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mahluk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lain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1965711" y="63662"/>
            <a:ext cx="626299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3000" dirty="0">
                <a:solidFill>
                  <a:schemeClr val="bg1"/>
                </a:solidFill>
                <a:latin typeface="Arial Black" pitchFamily="34" charset="0"/>
                <a:ea typeface="Adobe Gothic Std B" panose="020B0800000000000000" pitchFamily="34" charset="-128"/>
              </a:rPr>
              <a:t>Manusia </a:t>
            </a:r>
            <a:r>
              <a:rPr lang="fi-FI" sz="3000" dirty="0" smtClean="0">
                <a:solidFill>
                  <a:schemeClr val="bg1"/>
                </a:solidFill>
                <a:latin typeface="Arial Black" pitchFamily="34" charset="0"/>
                <a:ea typeface="Adobe Gothic Std B" panose="020B0800000000000000" pitchFamily="34" charset="-128"/>
              </a:rPr>
              <a:t>Menurut Pandangan</a:t>
            </a:r>
          </a:p>
          <a:p>
            <a:pPr algn="r"/>
            <a:r>
              <a:rPr lang="fi-FI" sz="3000" dirty="0" smtClean="0">
                <a:solidFill>
                  <a:schemeClr val="bg1"/>
                </a:solidFill>
                <a:latin typeface="Arial Black" pitchFamily="34" charset="0"/>
                <a:ea typeface="Adobe Gothic Std B" panose="020B0800000000000000" pitchFamily="34" charset="-128"/>
              </a:rPr>
              <a:t>Ilmu </a:t>
            </a:r>
            <a:r>
              <a:rPr lang="fi-FI" sz="3000" dirty="0">
                <a:solidFill>
                  <a:schemeClr val="bg1"/>
                </a:solidFill>
                <a:latin typeface="Arial Black" pitchFamily="34" charset="0"/>
                <a:ea typeface="Adobe Gothic Std B" panose="020B0800000000000000" pitchFamily="34" charset="-128"/>
              </a:rPr>
              <a:t>Pengetahuan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1142992"/>
            <a:ext cx="88516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 indent="-90488" algn="just"/>
            <a:r>
              <a:rPr lang="en-US" altLang="en-US" dirty="0" smtClean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 smtClean="0">
                <a:latin typeface="+mj-lt"/>
                <a:cs typeface="Tahoma" panose="020B0604030504040204" pitchFamily="34" charset="0"/>
              </a:rPr>
              <a:t>Asal</a:t>
            </a:r>
            <a:r>
              <a:rPr lang="en-US" altLang="en-US" dirty="0" smtClean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usul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manusia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menurut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 smtClean="0">
                <a:latin typeface="+mj-lt"/>
                <a:cs typeface="Tahoma" panose="020B0604030504040204" pitchFamily="34" charset="0"/>
              </a:rPr>
              <a:t>ilmu</a:t>
            </a:r>
            <a:r>
              <a:rPr lang="en-US" altLang="en-US" dirty="0" smtClean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 smtClean="0">
                <a:latin typeface="+mj-lt"/>
                <a:cs typeface="Tahoma" panose="020B0604030504040204" pitchFamily="34" charset="0"/>
              </a:rPr>
              <a:t>pengetahuan</a:t>
            </a:r>
            <a:r>
              <a:rPr lang="en-US" altLang="en-US" dirty="0" smtClean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tidak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bisa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dipisahkan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dari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teori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tentang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spesies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lain yang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telah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ada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sebelumnya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melalui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proses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evolusi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.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Evolusi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menurut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para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ahli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paleontology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dapat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dibagi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menjadi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empat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kelompok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berdasarkan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tingkat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evolusinya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,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yaitu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2355726"/>
            <a:ext cx="40324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Pertama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tingkat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pra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fosilnya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ditemukan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di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Johanesburg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Afrika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Selatan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pada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tahun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1942 yang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dinamakan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fosil</a:t>
            </a:r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Australopithecus.</a:t>
            </a:r>
          </a:p>
          <a:p>
            <a:pPr algn="just">
              <a:defRPr/>
            </a:pP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Kedua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tingkat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kera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fosilnya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ditemukan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di Solo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pada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tahun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1891 yang </a:t>
            </a:r>
            <a:r>
              <a:rPr lang="en-US" sz="1600" dirty="0" err="1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disebut</a:t>
            </a:r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pithecanthropus erectus</a:t>
            </a:r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endParaRPr lang="en-US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59204" y="228371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Ketiga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purba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yaitu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tahap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lebih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dekat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kepada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modern yang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sudah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digolongkan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genus yang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sama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yaitu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Homo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walaupun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spesiesnya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dibedakan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Fosil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jenis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ini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di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neander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karena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itu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disebut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Homo </a:t>
            </a:r>
            <a:r>
              <a:rPr lang="en-US" sz="16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Neanderthalesis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kerabatnya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ditemukan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di Solo (Homo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Soloensis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</a:p>
          <a:p>
            <a:pPr algn="just">
              <a:defRPr/>
            </a:pPr>
            <a:r>
              <a:rPr lang="en-US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Keempat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modern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atau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Homo sapiens yang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telah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pandai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berpikir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menggunakan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otak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nalarnya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16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pic>
        <p:nvPicPr>
          <p:cNvPr id="14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75606"/>
            <a:ext cx="3240360" cy="32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036231" y="213970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altLang="en-US" dirty="0" err="1">
                <a:latin typeface="+mj-lt"/>
                <a:cs typeface="Tahoma" panose="020B0604030504040204" pitchFamily="34" charset="0"/>
              </a:rPr>
              <a:t>Manusia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pada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hakekatnya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sama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saja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dengan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mahluk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hidup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lainnya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,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yaitu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memiliki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hasrat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dan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tujuan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. </a:t>
            </a:r>
            <a:endParaRPr lang="en-US" altLang="en-US" dirty="0" smtClean="0">
              <a:latin typeface="+mj-lt"/>
              <a:cs typeface="Tahoma" panose="020B0604030504040204" pitchFamily="34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altLang="en-US" dirty="0" err="1" smtClean="0">
                <a:latin typeface="+mj-lt"/>
                <a:cs typeface="Tahoma" panose="020B0604030504040204" pitchFamily="34" charset="0"/>
              </a:rPr>
              <a:t>Manusia</a:t>
            </a:r>
            <a:r>
              <a:rPr lang="en-US" altLang="en-US" dirty="0" smtClean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sebagai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salah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satu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mahluk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yang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hidup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di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muka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bumi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merupakan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mahluk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yang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memiliki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karakter</a:t>
            </a:r>
            <a:r>
              <a:rPr lang="en-US" altLang="en-US" dirty="0">
                <a:latin typeface="+mj-lt"/>
                <a:cs typeface="Tahoma" panose="020B0604030504040204" pitchFamily="34" charset="0"/>
              </a:rPr>
              <a:t> paling </a:t>
            </a:r>
            <a:r>
              <a:rPr lang="en-US" altLang="en-US" dirty="0" err="1">
                <a:latin typeface="+mj-lt"/>
                <a:cs typeface="Tahoma" panose="020B0604030504040204" pitchFamily="34" charset="0"/>
              </a:rPr>
              <a:t>unik</a:t>
            </a:r>
            <a:endParaRPr lang="en-US" altLang="en-US" dirty="0">
              <a:latin typeface="+mj-lt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39752" y="70176"/>
            <a:ext cx="567200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en-US" sz="3000" dirty="0" err="1">
                <a:solidFill>
                  <a:schemeClr val="bg1"/>
                </a:solidFill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Penggunaan</a:t>
            </a:r>
            <a:r>
              <a:rPr lang="en-US" sz="3000" dirty="0">
                <a:solidFill>
                  <a:schemeClr val="bg1"/>
                </a:solidFill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Istilah</a:t>
            </a:r>
            <a:r>
              <a:rPr lang="en-US" sz="3000" dirty="0">
                <a:solidFill>
                  <a:schemeClr val="bg1"/>
                </a:solidFill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endParaRPr lang="en-US" sz="3000" dirty="0">
              <a:solidFill>
                <a:schemeClr val="bg1"/>
              </a:solidFill>
              <a:latin typeface="Arial Black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>
              <a:defRPr/>
            </a:pP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Al-Qur’an</a:t>
            </a:r>
            <a:endParaRPr lang="en-US" sz="3000" dirty="0">
              <a:solidFill>
                <a:schemeClr val="bg1"/>
              </a:solidFill>
              <a:latin typeface="Arial Black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88" y="169966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Jika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diperhatikan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seksama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penggunaan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kata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merujuk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pada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makna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manusia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al-Qur’an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terdapat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beberapa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istilah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Istilah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tersebut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antara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lain 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basyar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ar-SA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</a:rPr>
              <a:t>بشر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al-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Insan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ar-SA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</a:rPr>
              <a:t>الانسان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al-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Nas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ar-SA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</a:rPr>
              <a:t>الناس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Masing-masing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istilah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tersebut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memiliki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maksud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perberdaan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tersendiri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Perbedaan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tersebut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dapat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dilihat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diagram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dibawah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"/>
          <p:cNvSpPr txBox="1">
            <a:spLocks noRot="1" noChangeArrowheads="1"/>
          </p:cNvSpPr>
          <p:nvPr/>
        </p:nvSpPr>
        <p:spPr>
          <a:xfrm>
            <a:off x="5802018" y="1203598"/>
            <a:ext cx="2439638" cy="504056"/>
          </a:xfrm>
          <a:prstGeom prst="rect">
            <a:avLst/>
          </a:prstGeom>
          <a:solidFill>
            <a:srgbClr val="FF2D87"/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dobe Gothic Std B" panose="020B0800000000000000" pitchFamily="34" charset="-128"/>
              </a:rPr>
              <a:t>KONSEP MANUSIA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dobe Gothic Std B" panose="020B0800000000000000" pitchFamily="34" charset="-128"/>
            </a:endParaRPr>
          </a:p>
        </p:txBody>
      </p:sp>
      <p:pic>
        <p:nvPicPr>
          <p:cNvPr id="25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018" y="1778203"/>
            <a:ext cx="2439638" cy="294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251520" y="169194"/>
            <a:ext cx="8779684" cy="4635397"/>
            <a:chOff x="30" y="230"/>
            <a:chExt cx="5682" cy="3853"/>
          </a:xfrm>
          <a:solidFill>
            <a:srgbClr val="FF2D87"/>
          </a:solidFill>
        </p:grpSpPr>
        <p:sp>
          <p:nvSpPr>
            <p:cNvPr id="30" name="Rectangle 6"/>
            <p:cNvSpPr>
              <a:spLocks noChangeArrowheads="1"/>
            </p:cNvSpPr>
            <p:nvPr/>
          </p:nvSpPr>
          <p:spPr bwMode="auto">
            <a:xfrm>
              <a:off x="1428" y="230"/>
              <a:ext cx="2983" cy="37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 err="1">
                  <a:solidFill>
                    <a:srgbClr val="FFFFFF"/>
                  </a:solidFill>
                  <a:latin typeface="Arial Black" pitchFamily="34" charset="0"/>
                  <a:cs typeface="Arial" panose="020B0604020202020204" pitchFamily="34" charset="0"/>
                </a:rPr>
                <a:t>Istilah</a:t>
              </a:r>
              <a:r>
                <a:rPr lang="en-US" altLang="en-US" sz="2000" dirty="0">
                  <a:solidFill>
                    <a:srgbClr val="FFFFFF"/>
                  </a:solidFill>
                  <a:latin typeface="Arial Black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2000" dirty="0" err="1">
                  <a:solidFill>
                    <a:srgbClr val="FFFFFF"/>
                  </a:solidFill>
                  <a:latin typeface="Arial Black" pitchFamily="34" charset="0"/>
                  <a:cs typeface="Arial" panose="020B0604020202020204" pitchFamily="34" charset="0"/>
                </a:rPr>
                <a:t>manusia</a:t>
              </a:r>
              <a:r>
                <a:rPr lang="en-US" altLang="en-US" sz="2000" dirty="0">
                  <a:solidFill>
                    <a:srgbClr val="FFFFFF"/>
                  </a:solidFill>
                  <a:latin typeface="Arial Black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2000" dirty="0" err="1" smtClean="0">
                  <a:solidFill>
                    <a:srgbClr val="FFFFFF"/>
                  </a:solidFill>
                  <a:latin typeface="Arial Black" pitchFamily="34" charset="0"/>
                  <a:cs typeface="Arial" panose="020B0604020202020204" pitchFamily="34" charset="0"/>
                </a:rPr>
                <a:t>dalam</a:t>
              </a:r>
              <a:r>
                <a:rPr lang="en-US" altLang="en-US" sz="2000" dirty="0">
                  <a:solidFill>
                    <a:srgbClr val="FFFFFF"/>
                  </a:solidFill>
                  <a:latin typeface="Arial Black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2000" dirty="0" smtClean="0">
                  <a:solidFill>
                    <a:srgbClr val="FFFFFF"/>
                  </a:solidFill>
                  <a:latin typeface="Arial Black" pitchFamily="34" charset="0"/>
                  <a:cs typeface="Arial" panose="020B0604020202020204" pitchFamily="34" charset="0"/>
                </a:rPr>
                <a:t>Al-Qur’an</a:t>
              </a:r>
              <a:endParaRPr lang="en-US" altLang="en-US" sz="2000" dirty="0">
                <a:solidFill>
                  <a:srgbClr val="FFFFFF"/>
                </a:solidFill>
                <a:latin typeface="Arial Black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8"/>
            <p:cNvSpPr>
              <a:spLocks noChangeArrowheads="1"/>
            </p:cNvSpPr>
            <p:nvPr/>
          </p:nvSpPr>
          <p:spPr bwMode="auto">
            <a:xfrm>
              <a:off x="4080" y="912"/>
              <a:ext cx="1440" cy="43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ctr" defTabSz="914400" eaLnBrk="1" hangingPunct="1">
                <a:defRPr/>
              </a:pPr>
              <a:r>
                <a:rPr lang="ar-SA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الناس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37" name="Rectangle 9"/>
            <p:cNvSpPr>
              <a:spLocks noChangeArrowheads="1"/>
            </p:cNvSpPr>
            <p:nvPr/>
          </p:nvSpPr>
          <p:spPr bwMode="auto">
            <a:xfrm>
              <a:off x="240" y="912"/>
              <a:ext cx="1344" cy="43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ctr" defTabSz="914400" eaLnBrk="1" hangingPunct="1">
                <a:defRPr/>
              </a:pPr>
              <a:r>
                <a:rPr lang="ar-SA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بشر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38" name="Rectangle 10"/>
            <p:cNvSpPr>
              <a:spLocks noChangeArrowheads="1"/>
            </p:cNvSpPr>
            <p:nvPr/>
          </p:nvSpPr>
          <p:spPr bwMode="auto">
            <a:xfrm>
              <a:off x="2112" y="912"/>
              <a:ext cx="1440" cy="43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ctr" defTabSz="914400" eaLnBrk="1" hangingPunct="1">
                <a:defRPr/>
              </a:pPr>
              <a:r>
                <a:rPr lang="ar-SA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الانسان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39" name="Rectangle 12"/>
            <p:cNvSpPr>
              <a:spLocks noChangeArrowheads="1"/>
            </p:cNvSpPr>
            <p:nvPr/>
          </p:nvSpPr>
          <p:spPr bwMode="auto">
            <a:xfrm>
              <a:off x="30" y="1632"/>
              <a:ext cx="1890" cy="245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Istilah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i="1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basyar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dalam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A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l-Qur’an</a:t>
              </a:r>
            </a:p>
            <a:p>
              <a:pPr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d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iketemukan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sebanyak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37 kali</a:t>
              </a:r>
            </a:p>
            <a:p>
              <a:pPr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 dirty="0" smtClean="0">
                <a:solidFill>
                  <a:schemeClr val="bg1"/>
                </a:solidFill>
                <a:latin typeface="+mj-lt"/>
                <a:cs typeface="Tahoma" panose="020B0604030504040204" pitchFamily="34" charset="0"/>
              </a:endParaRPr>
            </a:p>
            <a:p>
              <a:pPr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Maknanya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merujuk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pada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sifat</a:t>
              </a:r>
              <a:endParaRPr lang="en-US" altLang="en-US" sz="1600" dirty="0">
                <a:solidFill>
                  <a:schemeClr val="bg1"/>
                </a:solidFill>
                <a:latin typeface="+mj-lt"/>
                <a:cs typeface="Tahoma" panose="020B0604030504040204" pitchFamily="34" charset="0"/>
              </a:endParaRPr>
            </a:p>
            <a:p>
              <a:pPr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 dirty="0" err="1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b</a:t>
              </a:r>
              <a:r>
                <a:rPr lang="en-US" altLang="en-US" sz="1600" b="1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iologis</a:t>
              </a:r>
              <a:r>
                <a:rPr lang="en-US" altLang="en-US" sz="1600" b="1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manusia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,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seperti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berasal</a:t>
              </a:r>
              <a:endParaRPr lang="en-US" altLang="en-US" sz="1600" dirty="0">
                <a:solidFill>
                  <a:schemeClr val="bg1"/>
                </a:solidFill>
                <a:latin typeface="+mj-lt"/>
                <a:cs typeface="Tahoma" panose="020B0604030504040204" pitchFamily="34" charset="0"/>
              </a:endParaRPr>
            </a:p>
            <a:p>
              <a:pPr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d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ari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tanah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,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makan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,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dan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minum</a:t>
              </a:r>
              <a:endParaRPr lang="en-US" altLang="en-US" sz="1600" dirty="0" smtClean="0">
                <a:solidFill>
                  <a:schemeClr val="bg1"/>
                </a:solidFill>
                <a:latin typeface="+mj-lt"/>
                <a:cs typeface="Tahoma" panose="020B0604030504040204" pitchFamily="34" charset="0"/>
              </a:endParaRPr>
            </a:p>
            <a:p>
              <a:pPr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 dirty="0" smtClean="0">
                <a:solidFill>
                  <a:schemeClr val="bg1"/>
                </a:solidFill>
                <a:latin typeface="+mj-lt"/>
                <a:cs typeface="Tahoma" panose="020B0604030504040204" pitchFamily="34" charset="0"/>
              </a:endParaRPr>
            </a:p>
            <a:p>
              <a:pPr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C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ontoh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dalam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 </a:t>
              </a:r>
            </a:p>
            <a:p>
              <a:pPr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S. Al-Kahfi:110, </a:t>
              </a:r>
              <a:r>
                <a:rPr lang="en-US" altLang="en-US" sz="1600" dirty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A</a:t>
              </a: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l-Hijr:33, </a:t>
              </a:r>
            </a:p>
            <a:p>
              <a:pPr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smtClean="0">
                  <a:solidFill>
                    <a:schemeClr val="bg1"/>
                  </a:solidFill>
                  <a:latin typeface="+mj-lt"/>
                  <a:cs typeface="Tahoma" panose="020B0604030504040204" pitchFamily="34" charset="0"/>
                </a:rPr>
                <a:t>S. Al-Rum:20</a:t>
              </a:r>
            </a:p>
          </p:txBody>
        </p:sp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2064" y="1632"/>
              <a:ext cx="1762" cy="245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Istilah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i="1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al-</a:t>
              </a:r>
              <a:r>
                <a:rPr lang="en-US" altLang="en-US" sz="1600" i="1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Insan</a:t>
              </a:r>
              <a:r>
                <a:rPr lang="en-US" altLang="en-US" sz="1600" i="1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dalam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Al-Qur’an</a:t>
              </a: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diketemukan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sebanyak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65 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kali</a:t>
              </a: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Maknanya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merujuk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pada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sifat</a:t>
              </a: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p</a:t>
              </a:r>
              <a:r>
                <a:rPr lang="en-US" altLang="en-US" sz="1600" b="1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sikologis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atau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b="1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</a:t>
              </a:r>
              <a:r>
                <a:rPr lang="en-US" altLang="en-US" sz="1600" b="1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piritual</a:t>
              </a: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manusia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ebagai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makhluk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yang </a:t>
              </a: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berfikir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,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d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iberi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ilmu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,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dan</a:t>
              </a: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mengemban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amanah</a:t>
              </a: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C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ontoh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dalam</a:t>
              </a: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. 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Al-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Alaq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: 5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dan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S. 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Al-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Ahzab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: 72</a:t>
              </a:r>
            </a:p>
          </p:txBody>
        </p:sp>
        <p:sp>
          <p:nvSpPr>
            <p:cNvPr id="41" name="Rectangle 14"/>
            <p:cNvSpPr>
              <a:spLocks noChangeArrowheads="1"/>
            </p:cNvSpPr>
            <p:nvPr/>
          </p:nvSpPr>
          <p:spPr bwMode="auto">
            <a:xfrm>
              <a:off x="3957" y="1632"/>
              <a:ext cx="1755" cy="245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Dalam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Al-Qur’an </a:t>
              </a: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d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iketemukan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sebanyak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240Kali</a:t>
              </a: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Maknanya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merujuk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pada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ifat</a:t>
              </a: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manusia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sebagai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b="1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m</a:t>
              </a:r>
              <a:r>
                <a:rPr lang="en-US" altLang="en-US" sz="1600" b="1" dirty="0" err="1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akhluk</a:t>
              </a:r>
              <a:r>
                <a:rPr lang="en-US" altLang="en-US" sz="1600" b="1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endParaRPr lang="en-US" altLang="en-US" sz="1600" b="1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sosial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atau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b="1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kolektif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contoh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  <a:r>
                <a:rPr lang="en-US" altLang="en-US" sz="1600" dirty="0" err="1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dalam</a:t>
              </a: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 </a:t>
              </a:r>
            </a:p>
            <a:p>
              <a:pPr algn="just" defTabSz="91440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S. </a:t>
              </a:r>
              <a:r>
                <a:rPr lang="en-US" altLang="en-US" sz="1600" dirty="0" smtClean="0">
                  <a:solidFill>
                    <a:srgbClr val="FFFFFF"/>
                  </a:solidFill>
                  <a:latin typeface="+mj-lt"/>
                  <a:cs typeface="Tahoma" panose="020B0604030504040204" pitchFamily="34" charset="0"/>
                </a:rPr>
                <a:t>Al-Zumar:27</a:t>
              </a:r>
              <a:endParaRPr lang="en-US" altLang="en-US" sz="1600" dirty="0">
                <a:solidFill>
                  <a:srgbClr val="FFFFFF"/>
                </a:solidFill>
                <a:latin typeface="+mj-lt"/>
                <a:cs typeface="Tahoma" panose="020B0604030504040204" pitchFamily="34" charset="0"/>
              </a:endParaRPr>
            </a:p>
          </p:txBody>
        </p:sp>
        <p:sp>
          <p:nvSpPr>
            <p:cNvPr id="42" name="Line 15"/>
            <p:cNvSpPr>
              <a:spLocks noChangeShapeType="1"/>
            </p:cNvSpPr>
            <p:nvPr/>
          </p:nvSpPr>
          <p:spPr bwMode="auto">
            <a:xfrm flipH="1">
              <a:off x="816" y="624"/>
              <a:ext cx="2064" cy="24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6"/>
            <p:cNvSpPr>
              <a:spLocks noChangeShapeType="1"/>
            </p:cNvSpPr>
            <p:nvPr/>
          </p:nvSpPr>
          <p:spPr bwMode="auto">
            <a:xfrm>
              <a:off x="2880" y="624"/>
              <a:ext cx="1920" cy="24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17"/>
            <p:cNvSpPr>
              <a:spLocks noChangeShapeType="1"/>
            </p:cNvSpPr>
            <p:nvPr/>
          </p:nvSpPr>
          <p:spPr bwMode="auto">
            <a:xfrm>
              <a:off x="2880" y="624"/>
              <a:ext cx="0" cy="288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19"/>
            <p:cNvSpPr>
              <a:spLocks noChangeShapeType="1"/>
            </p:cNvSpPr>
            <p:nvPr/>
          </p:nvSpPr>
          <p:spPr bwMode="auto">
            <a:xfrm>
              <a:off x="864" y="1344"/>
              <a:ext cx="0" cy="288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20"/>
            <p:cNvSpPr>
              <a:spLocks noChangeShapeType="1"/>
            </p:cNvSpPr>
            <p:nvPr/>
          </p:nvSpPr>
          <p:spPr bwMode="auto">
            <a:xfrm>
              <a:off x="2880" y="1344"/>
              <a:ext cx="0" cy="288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21"/>
            <p:cNvSpPr>
              <a:spLocks noChangeShapeType="1"/>
            </p:cNvSpPr>
            <p:nvPr/>
          </p:nvSpPr>
          <p:spPr bwMode="auto">
            <a:xfrm>
              <a:off x="4800" y="1344"/>
              <a:ext cx="0" cy="288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93528" y="0"/>
            <a:ext cx="579607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  <a:ea typeface="Adobe Gothic Std B"/>
                <a:cs typeface="Adobe Gothic Std B"/>
              </a:rPr>
              <a:t>Persamaan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itchFamily="34" charset="0"/>
                <a:ea typeface="Adobe Gothic Std B"/>
                <a:cs typeface="Adobe Gothic Std B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  <a:ea typeface="Adobe Gothic Std B"/>
                <a:cs typeface="Adobe Gothic Std B"/>
              </a:rPr>
              <a:t>dan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itchFamily="34" charset="0"/>
                <a:ea typeface="Adobe Gothic Std B"/>
                <a:cs typeface="Adobe Gothic Std B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  <a:ea typeface="Adobe Gothic Std B"/>
                <a:cs typeface="Adobe Gothic Std B"/>
              </a:rPr>
              <a:t>Perbedaan</a:t>
            </a:r>
            <a:endParaRPr lang="en-US" altLang="en-US" sz="3000" dirty="0" smtClean="0">
              <a:solidFill>
                <a:schemeClr val="bg1"/>
              </a:solidFill>
              <a:latin typeface="Arial Black" pitchFamily="34" charset="0"/>
              <a:ea typeface="Adobe Gothic Std B"/>
              <a:cs typeface="Adobe Gothic Std B"/>
            </a:endParaRPr>
          </a:p>
          <a:p>
            <a:pPr algn="r"/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  <a:ea typeface="Adobe Gothic Std B"/>
                <a:cs typeface="Adobe Gothic Std B"/>
              </a:rPr>
              <a:t>Dengan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itchFamily="34" charset="0"/>
                <a:ea typeface="Adobe Gothic Std B"/>
                <a:cs typeface="Adobe Gothic Std B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  <a:ea typeface="Adobe Gothic Std B"/>
                <a:cs typeface="Adobe Gothic Std B"/>
              </a:rPr>
              <a:t>Makhluk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itchFamily="34" charset="0"/>
                <a:ea typeface="Adobe Gothic Std B"/>
                <a:cs typeface="Adobe Gothic Std B"/>
              </a:rPr>
              <a:t> Lain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6187" y="1142991"/>
            <a:ext cx="877968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>
              <a:defRPr/>
            </a:pPr>
            <a:r>
              <a:rPr lang="en-US" dirty="0" smtClean="0"/>
              <a:t>    </a:t>
            </a:r>
            <a:r>
              <a:rPr lang="en-US" dirty="0"/>
              <a:t>	</a:t>
            </a:r>
            <a:r>
              <a:rPr lang="en-US" dirty="0" err="1"/>
              <a:t>S</a:t>
            </a:r>
            <a:r>
              <a:rPr lang="en-US" dirty="0" err="1" smtClean="0"/>
              <a:t>ecara</a:t>
            </a:r>
            <a:r>
              <a:rPr lang="en-US" dirty="0" smtClean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Allah yang </a:t>
            </a:r>
            <a:r>
              <a:rPr lang="en-US" dirty="0" err="1"/>
              <a:t>lainnya</a:t>
            </a:r>
            <a:r>
              <a:rPr lang="en-US" dirty="0"/>
              <a:t> (</a:t>
            </a:r>
            <a:r>
              <a:rPr lang="en-US" dirty="0" err="1"/>
              <a:t>jin</a:t>
            </a:r>
            <a:r>
              <a:rPr lang="en-US" dirty="0"/>
              <a:t>, </a:t>
            </a:r>
            <a:r>
              <a:rPr lang="en-US" dirty="0" err="1"/>
              <a:t>malaikat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lain)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(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tujuan</a:t>
            </a:r>
            <a:r>
              <a:rPr lang="en-US" dirty="0"/>
              <a:t>) </a:t>
            </a:r>
            <a:r>
              <a:rPr lang="en-US" dirty="0" err="1"/>
              <a:t>penciptaannya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sama-sama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beribadah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Allah SWT.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kenyataannya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ciptaan</a:t>
            </a:r>
            <a:r>
              <a:rPr lang="en-US" dirty="0"/>
              <a:t> Allah yang lain yang </a:t>
            </a:r>
            <a:r>
              <a:rPr lang="en-US" dirty="0" err="1"/>
              <a:t>membantah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Allah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iblis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syaitan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terekam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al-Qur’an S. al-</a:t>
            </a:r>
            <a:r>
              <a:rPr lang="en-US" dirty="0" err="1"/>
              <a:t>Baqarah</a:t>
            </a:r>
            <a:r>
              <a:rPr lang="en-US" dirty="0"/>
              <a:t>: 34</a:t>
            </a:r>
          </a:p>
          <a:p>
            <a:pPr marL="609600" indent="-609600" algn="just" rtl="1">
              <a:defRPr/>
            </a:pPr>
            <a:r>
              <a:rPr lang="en-US" dirty="0"/>
              <a:t> </a:t>
            </a:r>
            <a:r>
              <a:rPr lang="ar-SA" sz="2800" b="1" dirty="0">
                <a:cs typeface="Traditional Arabic" pitchFamily="2" charset="-78"/>
              </a:rPr>
              <a:t>واذ قلنا للملئكة اسجدوالادام فسجدوا الاابليس ابى وستكبر وكان من الكفرين</a:t>
            </a:r>
            <a:r>
              <a:rPr lang="ar-SA" b="1" dirty="0">
                <a:cs typeface="Traditional Arabic" pitchFamily="2" charset="-78"/>
              </a:rPr>
              <a:t> </a:t>
            </a:r>
          </a:p>
          <a:p>
            <a:pPr marL="609600" indent="-609600" algn="just">
              <a:defRPr/>
            </a:pPr>
            <a:r>
              <a:rPr lang="en-US" b="1" dirty="0">
                <a:latin typeface="Arial Narrow" pitchFamily="34" charset="0"/>
              </a:rPr>
              <a:t>	</a:t>
            </a:r>
          </a:p>
          <a:p>
            <a:pPr marL="609600" indent="-609600" algn="just">
              <a:defRPr/>
            </a:pPr>
            <a:r>
              <a:rPr lang="en-US" b="1" dirty="0">
                <a:latin typeface="Arial Narrow" pitchFamily="34" charset="0"/>
              </a:rPr>
              <a:t>	“</a:t>
            </a:r>
            <a:r>
              <a:rPr lang="en-US" i="1" dirty="0">
                <a:latin typeface="Arial Narrow" pitchFamily="34" charset="0"/>
              </a:rPr>
              <a:t>Dan (</a:t>
            </a:r>
            <a:r>
              <a:rPr lang="en-US" i="1" dirty="0" err="1">
                <a:latin typeface="Arial Narrow" pitchFamily="34" charset="0"/>
              </a:rPr>
              <a:t>ingatlah</a:t>
            </a:r>
            <a:r>
              <a:rPr lang="en-US" i="1" dirty="0">
                <a:latin typeface="Arial Narrow" pitchFamily="34" charset="0"/>
              </a:rPr>
              <a:t>) </a:t>
            </a:r>
            <a:r>
              <a:rPr lang="en-US" i="1" dirty="0" err="1">
                <a:latin typeface="Arial Narrow" pitchFamily="34" charset="0"/>
              </a:rPr>
              <a:t>ketika</a:t>
            </a:r>
            <a:r>
              <a:rPr lang="en-US" i="1" dirty="0">
                <a:latin typeface="Arial Narrow" pitchFamily="34" charset="0"/>
              </a:rPr>
              <a:t> Kami </a:t>
            </a:r>
            <a:r>
              <a:rPr lang="en-US" i="1" dirty="0" err="1">
                <a:latin typeface="Arial Narrow" pitchFamily="34" charset="0"/>
              </a:rPr>
              <a:t>berfirman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kepada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para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malaikat</a:t>
            </a:r>
            <a:r>
              <a:rPr lang="en-US" i="1" dirty="0">
                <a:latin typeface="Arial Narrow" pitchFamily="34" charset="0"/>
              </a:rPr>
              <a:t>: "</a:t>
            </a:r>
            <a:r>
              <a:rPr lang="en-US" i="1" dirty="0" err="1">
                <a:latin typeface="Arial Narrow" pitchFamily="34" charset="0"/>
              </a:rPr>
              <a:t>Sujudlah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kamu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kepada</a:t>
            </a:r>
            <a:r>
              <a:rPr lang="en-US" i="1" dirty="0">
                <a:latin typeface="Arial Narrow" pitchFamily="34" charset="0"/>
              </a:rPr>
              <a:t> Adam," </a:t>
            </a:r>
            <a:r>
              <a:rPr lang="en-US" i="1" dirty="0" err="1">
                <a:latin typeface="Arial Narrow" pitchFamily="34" charset="0"/>
              </a:rPr>
              <a:t>maka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sujudlah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mereka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kecuali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Iblis</a:t>
            </a:r>
            <a:r>
              <a:rPr lang="en-US" i="1" dirty="0">
                <a:latin typeface="Arial Narrow" pitchFamily="34" charset="0"/>
              </a:rPr>
              <a:t>; </a:t>
            </a:r>
            <a:r>
              <a:rPr lang="en-US" i="1" dirty="0" err="1">
                <a:latin typeface="Arial Narrow" pitchFamily="34" charset="0"/>
              </a:rPr>
              <a:t>ia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enggan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dan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takabur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dan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adalah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ia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termasuk</a:t>
            </a:r>
            <a:r>
              <a:rPr lang="en-US" i="1" dirty="0">
                <a:latin typeface="Arial Narrow" pitchFamily="34" charset="0"/>
              </a:rPr>
              <a:t> </a:t>
            </a:r>
            <a:r>
              <a:rPr lang="en-US" i="1" dirty="0" err="1">
                <a:latin typeface="Arial Narrow" pitchFamily="34" charset="0"/>
              </a:rPr>
              <a:t>golongan</a:t>
            </a:r>
            <a:r>
              <a:rPr lang="en-US" i="1" dirty="0">
                <a:latin typeface="Arial Narrow" pitchFamily="34" charset="0"/>
              </a:rPr>
              <a:t> orang-orang yang </a:t>
            </a:r>
            <a:r>
              <a:rPr lang="en-US" i="1" dirty="0" err="1">
                <a:latin typeface="Arial Narrow" pitchFamily="34" charset="0"/>
              </a:rPr>
              <a:t>kafir</a:t>
            </a:r>
            <a:r>
              <a:rPr lang="en-US" b="1" dirty="0">
                <a:latin typeface="Arial Narrow" pitchFamily="34" charset="0"/>
              </a:rPr>
              <a:t>”</a:t>
            </a:r>
            <a:r>
              <a:rPr lang="en-US" dirty="0">
                <a:latin typeface="Arial Narrow" pitchFamily="34" charset="0"/>
              </a:rPr>
              <a:t> </a:t>
            </a:r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075820" y="63663"/>
            <a:ext cx="599664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Proses </a:t>
            </a:r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Penciptaan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Manusia</a:t>
            </a:r>
            <a:endParaRPr lang="en-US" sz="3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ea typeface="Adobe Gothic Std B" panose="020B0800000000000000" pitchFamily="34" charset="-128"/>
            </a:endParaRPr>
          </a:p>
          <a:p>
            <a:pPr algn="r"/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M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enurut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 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Adobe Gothic Std B" panose="020B0800000000000000" pitchFamily="34" charset="-128"/>
              </a:rPr>
              <a:t>Islam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1635646"/>
            <a:ext cx="62646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dirty="0"/>
              <a:t> “</a:t>
            </a:r>
            <a:r>
              <a:rPr lang="en-US" altLang="en-US" dirty="0" err="1"/>
              <a:t>Katakanlah</a:t>
            </a:r>
            <a:r>
              <a:rPr lang="en-US" altLang="en-US" dirty="0"/>
              <a:t>, ‘</a:t>
            </a:r>
            <a:r>
              <a:rPr lang="en-US" altLang="en-US" dirty="0" err="1"/>
              <a:t>Dialah</a:t>
            </a:r>
            <a:r>
              <a:rPr lang="en-US" altLang="en-US" dirty="0"/>
              <a:t> yang </a:t>
            </a:r>
            <a:r>
              <a:rPr lang="en-US" altLang="en-US" dirty="0" err="1"/>
              <a:t>menciptakan</a:t>
            </a:r>
            <a:r>
              <a:rPr lang="en-US" altLang="en-US" dirty="0"/>
              <a:t> kalian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menjadikan</a:t>
            </a:r>
            <a:r>
              <a:rPr lang="en-US" altLang="en-US" dirty="0"/>
              <a:t> </a:t>
            </a:r>
            <a:r>
              <a:rPr lang="en-US" altLang="en-US" dirty="0" err="1"/>
              <a:t>pendengaran</a:t>
            </a:r>
            <a:r>
              <a:rPr lang="en-US" altLang="en-US" dirty="0"/>
              <a:t>, </a:t>
            </a:r>
            <a:r>
              <a:rPr lang="en-US" altLang="en-US" dirty="0" err="1"/>
              <a:t>penglihatan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hati</a:t>
            </a:r>
            <a:r>
              <a:rPr lang="en-US" altLang="en-US" dirty="0"/>
              <a:t> </a:t>
            </a:r>
            <a:r>
              <a:rPr lang="en-US" altLang="en-US" dirty="0" err="1"/>
              <a:t>nurani</a:t>
            </a:r>
            <a:r>
              <a:rPr lang="en-US" altLang="en-US" dirty="0"/>
              <a:t> </a:t>
            </a:r>
            <a:r>
              <a:rPr lang="en-US" altLang="en-US" dirty="0" err="1"/>
              <a:t>bagi</a:t>
            </a:r>
            <a:r>
              <a:rPr lang="en-US" altLang="en-US" dirty="0"/>
              <a:t> kalian. (</a:t>
            </a:r>
            <a:r>
              <a:rPr lang="en-US" altLang="en-US" dirty="0" err="1"/>
              <a:t>Tatapi</a:t>
            </a:r>
            <a:r>
              <a:rPr lang="en-US" altLang="en-US" dirty="0"/>
              <a:t>) </a:t>
            </a:r>
            <a:r>
              <a:rPr lang="en-US" altLang="en-US" dirty="0" err="1"/>
              <a:t>sedikit</a:t>
            </a:r>
            <a:r>
              <a:rPr lang="en-US" altLang="en-US" dirty="0"/>
              <a:t> </a:t>
            </a:r>
            <a:r>
              <a:rPr lang="en-US" altLang="en-US" dirty="0" err="1"/>
              <a:t>sekali</a:t>
            </a:r>
            <a:r>
              <a:rPr lang="en-US" altLang="en-US" dirty="0"/>
              <a:t> kalian </a:t>
            </a:r>
            <a:r>
              <a:rPr lang="en-US" altLang="en-US" dirty="0" err="1"/>
              <a:t>bersyukur</a:t>
            </a:r>
            <a:r>
              <a:rPr lang="en-US" altLang="en-US" dirty="0"/>
              <a:t>” (QS. Al-</a:t>
            </a:r>
            <a:r>
              <a:rPr lang="en-US" altLang="en-US" dirty="0" err="1"/>
              <a:t>Mulk</a:t>
            </a:r>
            <a:r>
              <a:rPr lang="en-US" altLang="en-US" dirty="0"/>
              <a:t>: 23).</a:t>
            </a:r>
          </a:p>
          <a:p>
            <a:pPr algn="just"/>
            <a:endParaRPr lang="en-US" altLang="en-US" i="1" dirty="0" smtClean="0">
              <a:latin typeface="Calisto MT" panose="02040603050505030304" pitchFamily="18" charset="0"/>
            </a:endParaRPr>
          </a:p>
          <a:p>
            <a:pPr algn="just"/>
            <a:r>
              <a:rPr lang="en-US" altLang="en-US" i="1" dirty="0" err="1" smtClean="0">
                <a:latin typeface="Calisto MT" panose="02040603050505030304" pitchFamily="18" charset="0"/>
              </a:rPr>
              <a:t>Ayat</a:t>
            </a:r>
            <a:r>
              <a:rPr lang="en-US" altLang="en-US" i="1" dirty="0" smtClean="0">
                <a:latin typeface="Calisto MT" panose="02040603050505030304" pitchFamily="18" charset="0"/>
              </a:rPr>
              <a:t> di </a:t>
            </a:r>
            <a:r>
              <a:rPr lang="en-US" altLang="en-US" i="1" dirty="0" err="1" smtClean="0">
                <a:latin typeface="Calisto MT" panose="02040603050505030304" pitchFamily="18" charset="0"/>
              </a:rPr>
              <a:t>atas</a:t>
            </a:r>
            <a:r>
              <a:rPr lang="en-US" altLang="en-US" i="1" dirty="0" smtClean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adalah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mengenai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bagaimana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hakikat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penciptaan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manusia</a:t>
            </a:r>
            <a:r>
              <a:rPr lang="en-US" altLang="en-US" i="1" dirty="0">
                <a:latin typeface="Calisto MT" panose="02040603050505030304" pitchFamily="18" charset="0"/>
              </a:rPr>
              <a:t>, Allah </a:t>
            </a:r>
            <a:r>
              <a:rPr lang="en-US" altLang="en-US" i="1" dirty="0" err="1">
                <a:latin typeface="Calisto MT" panose="02040603050505030304" pitchFamily="18" charset="0"/>
              </a:rPr>
              <a:t>menciptakan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dan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memberikannya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anugerak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fisik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dan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hati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nurani</a:t>
            </a:r>
            <a:r>
              <a:rPr lang="en-US" altLang="en-US" i="1" dirty="0">
                <a:latin typeface="Calisto MT" panose="02040603050505030304" pitchFamily="18" charset="0"/>
              </a:rPr>
              <a:t>. Al-Quran </a:t>
            </a:r>
            <a:r>
              <a:rPr lang="en-US" altLang="en-US" i="1" dirty="0" err="1">
                <a:latin typeface="Calisto MT" panose="02040603050505030304" pitchFamily="18" charset="0"/>
              </a:rPr>
              <a:t>mengatakan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bahwa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manusia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adalah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hasil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ciptaan</a:t>
            </a:r>
            <a:r>
              <a:rPr lang="en-US" altLang="en-US" i="1" dirty="0">
                <a:latin typeface="Calisto MT" panose="02040603050505030304" pitchFamily="18" charset="0"/>
              </a:rPr>
              <a:t> Allah </a:t>
            </a:r>
            <a:r>
              <a:rPr lang="en-US" altLang="en-US" i="1" dirty="0" err="1">
                <a:latin typeface="Calisto MT" panose="02040603050505030304" pitchFamily="18" charset="0"/>
              </a:rPr>
              <a:t>dan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anugerah</a:t>
            </a:r>
            <a:r>
              <a:rPr lang="en-US" altLang="en-US" i="1" dirty="0">
                <a:latin typeface="Calisto MT" panose="02040603050505030304" pitchFamily="18" charset="0"/>
              </a:rPr>
              <a:t> yang </a:t>
            </a:r>
            <a:r>
              <a:rPr lang="en-US" altLang="en-US" i="1" dirty="0" err="1">
                <a:latin typeface="Calisto MT" panose="02040603050505030304" pitchFamily="18" charset="0"/>
              </a:rPr>
              <a:t>diberikan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kepada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manusia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sangatlah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banyak</a:t>
            </a:r>
            <a:r>
              <a:rPr lang="en-US" altLang="en-US" i="1" dirty="0">
                <a:latin typeface="Calisto MT" panose="02040603050505030304" pitchFamily="18" charset="0"/>
              </a:rPr>
              <a:t> </a:t>
            </a:r>
            <a:r>
              <a:rPr lang="en-US" altLang="en-US" i="1" dirty="0" err="1">
                <a:latin typeface="Calisto MT" panose="02040603050505030304" pitchFamily="18" charset="0"/>
              </a:rPr>
              <a:t>sekali</a:t>
            </a:r>
            <a:endParaRPr lang="en-US" altLang="en-US" i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1254</Words>
  <Application>Microsoft Office PowerPoint</Application>
  <PresentationFormat>On-screen Show (16:9)</PresentationFormat>
  <Paragraphs>155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ismail - [2010]</cp:lastModifiedBy>
  <cp:revision>103</cp:revision>
  <dcterms:created xsi:type="dcterms:W3CDTF">2022-09-03T23:08:24Z</dcterms:created>
  <dcterms:modified xsi:type="dcterms:W3CDTF">2023-08-10T17:02:26Z</dcterms:modified>
</cp:coreProperties>
</file>