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320" r:id="rId3"/>
    <p:sldId id="321" r:id="rId4"/>
    <p:sldId id="322" r:id="rId5"/>
    <p:sldId id="323" r:id="rId6"/>
    <p:sldId id="324" r:id="rId7"/>
    <p:sldId id="325" r:id="rId8"/>
    <p:sldId id="326" r:id="rId9"/>
    <p:sldId id="327" r:id="rId10"/>
    <p:sldId id="328" r:id="rId11"/>
    <p:sldId id="329" r:id="rId12"/>
    <p:sldId id="272" r:id="rId13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7F"/>
    <a:srgbClr val="00FF7F"/>
    <a:srgbClr val="006498"/>
    <a:srgbClr val="FF2D87"/>
    <a:srgbClr val="FF57D2"/>
    <a:srgbClr val="0043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516" y="-2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02F80E-4BBA-4CFD-970A-FA8C999481AE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E1AA7E-2056-4128-880E-8671B11A5B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0636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7807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31256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88790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8712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3027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1704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3214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8606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3897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6749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298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5013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3857620" y="3357568"/>
            <a:ext cx="164019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dirty="0" err="1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Oleh</a:t>
            </a:r>
            <a:endParaRPr lang="en-US" sz="2000" dirty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  <a:p>
            <a:pPr algn="ctr"/>
            <a:r>
              <a:rPr lang="en-US" sz="2000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Tim </a:t>
            </a:r>
            <a:r>
              <a:rPr lang="en-US" sz="2000" dirty="0" err="1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dosen</a:t>
            </a:r>
            <a:endParaRPr lang="en-US" sz="2000" dirty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smtClean="0">
                <a:ln w="10160">
                  <a:noFill/>
                  <a:prstDash val="solid"/>
                </a:ln>
                <a:latin typeface="+mj-lt"/>
              </a:rPr>
              <a:t>KEWARGANEGARAAN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1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72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0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8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9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9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1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98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99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0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07" name="Rectangle 106"/>
          <p:cNvSpPr/>
          <p:nvPr/>
        </p:nvSpPr>
        <p:spPr>
          <a:xfrm>
            <a:off x="1961075" y="1643056"/>
            <a:ext cx="5469446" cy="138499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WASANTARA, GEOPOLITIK</a:t>
            </a:r>
          </a:p>
          <a:p>
            <a:pPr algn="ctr"/>
            <a:r>
              <a:rPr lang="en-US" sz="2800" dirty="0" err="1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d</a:t>
            </a:r>
            <a:r>
              <a:rPr lang="en-US" sz="28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an</a:t>
            </a:r>
            <a:endParaRPr lang="en-US" sz="2800" dirty="0" smtClean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  <a:p>
            <a:pPr algn="ctr"/>
            <a:r>
              <a:rPr lang="en-US" sz="28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GEOSTRATEGI</a:t>
            </a:r>
            <a:endParaRPr lang="en-US" sz="2800" dirty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-9988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-33617"/>
            <a:ext cx="2714612" cy="566956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144507" y="-2651945"/>
            <a:ext cx="640440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5" name="object 6"/>
          <p:cNvSpPr txBox="1"/>
          <p:nvPr/>
        </p:nvSpPr>
        <p:spPr>
          <a:xfrm>
            <a:off x="836619" y="270367"/>
            <a:ext cx="7987596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2800" dirty="0" smtClean="0">
                <a:solidFill>
                  <a:schemeClr val="bg1"/>
                </a:solidFill>
                <a:latin typeface="Times New Roman"/>
                <a:cs typeface="Times New Roman"/>
              </a:rPr>
              <a:t>Wasantara, Geopolitik, dan geostrategi</a:t>
            </a:r>
            <a:endParaRPr lang="sv-SE" sz="28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  <p:sp>
        <p:nvSpPr>
          <p:cNvPr id="16" name="object 10"/>
          <p:cNvSpPr txBox="1"/>
          <p:nvPr/>
        </p:nvSpPr>
        <p:spPr>
          <a:xfrm>
            <a:off x="478692" y="1326915"/>
            <a:ext cx="8703449" cy="31916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LATAR BELAKANG PEMIKIRAN ASPEK KESEJARAHAN </a:t>
            </a:r>
            <a:r>
              <a:rPr lang="en-US" sz="2400" dirty="0" smtClean="0"/>
              <a:t>INDONESIA</a:t>
            </a:r>
          </a:p>
          <a:p>
            <a:endParaRPr lang="en-US" sz="2400" dirty="0"/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US" sz="2400" dirty="0">
                <a:latin typeface="Times New Roman"/>
                <a:ea typeface="Times New Roman"/>
                <a:cs typeface="Arial"/>
              </a:rPr>
              <a:t> </a:t>
            </a:r>
            <a:r>
              <a:rPr lang="id-ID" sz="2400" dirty="0">
                <a:latin typeface="Times New Roman"/>
                <a:ea typeface="Times New Roman"/>
                <a:cs typeface="Arial"/>
              </a:rPr>
              <a:t>20 Mei 1908 = Kebangkitan Nasional Indonesia</a:t>
            </a:r>
            <a:endParaRPr lang="id-ID" sz="2400" dirty="0">
              <a:ea typeface="Calibri"/>
              <a:cs typeface="Arial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US" sz="2400" dirty="0">
                <a:latin typeface="Times New Roman"/>
                <a:ea typeface="Times New Roman"/>
                <a:cs typeface="Arial"/>
              </a:rPr>
              <a:t> </a:t>
            </a:r>
            <a:r>
              <a:rPr lang="id-ID" sz="2400" dirty="0">
                <a:latin typeface="Times New Roman"/>
                <a:ea typeface="Times New Roman"/>
                <a:cs typeface="Arial"/>
              </a:rPr>
              <a:t>28 Okt</a:t>
            </a:r>
            <a:r>
              <a:rPr lang="en-US" sz="2400" dirty="0">
                <a:latin typeface="Times New Roman"/>
                <a:ea typeface="Times New Roman"/>
                <a:cs typeface="Arial"/>
              </a:rPr>
              <a:t>o</a:t>
            </a:r>
            <a:r>
              <a:rPr lang="id-ID" sz="2400" dirty="0">
                <a:latin typeface="Times New Roman"/>
                <a:ea typeface="Times New Roman"/>
                <a:cs typeface="Arial"/>
              </a:rPr>
              <a:t>ber 1928 = Kebangkitan Wawasan Kebangsaan melalui Sumpah Pemuda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US" sz="2400" dirty="0">
                <a:latin typeface="Times New Roman"/>
                <a:ea typeface="Times New Roman"/>
              </a:rPr>
              <a:t> </a:t>
            </a:r>
            <a:r>
              <a:rPr lang="id-ID" sz="2400" dirty="0">
                <a:latin typeface="Times New Roman"/>
                <a:ea typeface="Times New Roman"/>
              </a:rPr>
              <a:t>17 Agustus 1945 = Kemerdekaa</a:t>
            </a:r>
            <a:r>
              <a:rPr lang="en-US" sz="2400" dirty="0">
                <a:latin typeface="Times New Roman"/>
                <a:ea typeface="Times New Roman"/>
              </a:rPr>
              <a:t>n</a:t>
            </a:r>
            <a:r>
              <a:rPr lang="id-ID" sz="2400" dirty="0">
                <a:latin typeface="Times New Roman"/>
                <a:ea typeface="Times New Roman"/>
              </a:rPr>
              <a:t> Republik Indonesia</a:t>
            </a:r>
            <a:endParaRPr lang="id-ID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386804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-9988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-33617"/>
            <a:ext cx="2714612" cy="566956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144507" y="-2651945"/>
            <a:ext cx="640440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5" name="object 6"/>
          <p:cNvSpPr txBox="1"/>
          <p:nvPr/>
        </p:nvSpPr>
        <p:spPr>
          <a:xfrm>
            <a:off x="836619" y="270367"/>
            <a:ext cx="7987596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2800" dirty="0" smtClean="0">
                <a:solidFill>
                  <a:schemeClr val="bg1"/>
                </a:solidFill>
                <a:latin typeface="Times New Roman"/>
                <a:cs typeface="Times New Roman"/>
              </a:rPr>
              <a:t>Wasantara, Geopolitik, dan geostrategi</a:t>
            </a:r>
            <a:endParaRPr lang="sv-SE" sz="28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  <p:sp>
        <p:nvSpPr>
          <p:cNvPr id="16" name="object 10"/>
          <p:cNvSpPr txBox="1"/>
          <p:nvPr/>
        </p:nvSpPr>
        <p:spPr>
          <a:xfrm>
            <a:off x="478692" y="1326915"/>
            <a:ext cx="8703449" cy="33239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id-ID" sz="2400" dirty="0">
                <a:latin typeface="Times New Roman"/>
                <a:ea typeface="Times New Roman"/>
                <a:cs typeface="Arial"/>
              </a:rPr>
              <a:t>Menurut GBHN (Garis-garis Besar Haluan Negara) yang ditetapkan MPR (Majelis Permusyawaratan Rakyat) pada tahun 1993 dan 1998: </a:t>
            </a:r>
          </a:p>
          <a:p>
            <a:pPr lvl="0"/>
            <a:r>
              <a:rPr lang="id-ID" sz="2400" b="1" dirty="0">
                <a:latin typeface="Times New Roman"/>
                <a:ea typeface="Times New Roman"/>
                <a:cs typeface="Arial"/>
              </a:rPr>
              <a:t>Wawasan Nusantara </a:t>
            </a:r>
            <a:r>
              <a:rPr lang="id-ID" sz="2400" dirty="0">
                <a:latin typeface="Times New Roman"/>
                <a:ea typeface="Times New Roman"/>
                <a:cs typeface="Arial"/>
              </a:rPr>
              <a:t>yang merupakan wawasan nasional yang bersumber pada Pancasila dan UUD 1945 </a:t>
            </a:r>
            <a:r>
              <a:rPr lang="id-ID" sz="2400" dirty="0">
                <a:latin typeface="Times New Roman" pitchFamily="18" charset="0"/>
                <a:ea typeface="Times New Roman"/>
                <a:cs typeface="Times New Roman" pitchFamily="18" charset="0"/>
              </a:rPr>
              <a:t>adalah </a:t>
            </a:r>
            <a:r>
              <a:rPr lang="id-ID" sz="2400" i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Times New Roman"/>
                <a:cs typeface="Arial" pitchFamily="34" charset="0"/>
              </a:rPr>
              <a:t>cara pandang dan sikap bangsa Indonesia mengenai diri dan lingkungannya dengan mengutamakan persatuan dan kesatuan bangsa serta kesatuan wilayah dalam menyelenggarakan kehidupan bermasyarakat, berbangsa, dan bernegara untuk mencapai tujuan nasional.</a:t>
            </a:r>
            <a:endParaRPr lang="id-ID" sz="2400" i="1" dirty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Calibri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27448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2000232" y="2143122"/>
            <a:ext cx="50674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err="1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Terima</a:t>
            </a:r>
            <a:r>
              <a:rPr lang="en-US" sz="5400" dirty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5400" dirty="0" err="1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kasih</a:t>
            </a:r>
            <a:endParaRPr lang="en-US" sz="5400" dirty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smtClean="0">
                <a:ln w="10160">
                  <a:noFill/>
                  <a:prstDash val="solid"/>
                </a:ln>
                <a:latin typeface="+mj-lt"/>
              </a:rPr>
              <a:t>KEWARGANEGARAAN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2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28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37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38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6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5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4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8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0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7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-9988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-33617"/>
            <a:ext cx="2714612" cy="566956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144507" y="-2651945"/>
            <a:ext cx="640440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5" name="object 6"/>
          <p:cNvSpPr txBox="1"/>
          <p:nvPr/>
        </p:nvSpPr>
        <p:spPr>
          <a:xfrm>
            <a:off x="836619" y="270367"/>
            <a:ext cx="7987596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2800" dirty="0" smtClean="0">
                <a:solidFill>
                  <a:schemeClr val="bg1"/>
                </a:solidFill>
                <a:latin typeface="Times New Roman"/>
                <a:cs typeface="Times New Roman"/>
              </a:rPr>
              <a:t>Wasantara, Geopolitik, dan geostrategi</a:t>
            </a:r>
            <a:endParaRPr lang="sv-SE" sz="28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  <p:sp>
        <p:nvSpPr>
          <p:cNvPr id="16" name="object 10"/>
          <p:cNvSpPr txBox="1"/>
          <p:nvPr/>
        </p:nvSpPr>
        <p:spPr>
          <a:xfrm>
            <a:off x="478692" y="1326915"/>
            <a:ext cx="8703449" cy="369331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d-ID" sz="2400" dirty="0"/>
              <a:t>Wawasan Nasional, yang di Indonesia disebut sebagai Wawasan Nusantara, </a:t>
            </a:r>
          </a:p>
          <a:p>
            <a:r>
              <a:rPr lang="id-ID" sz="2400" dirty="0"/>
              <a:t>Pada dasarnya merupakan cara pandang terhadap bangsa sendiri. </a:t>
            </a:r>
          </a:p>
          <a:p>
            <a:r>
              <a:rPr lang="id-ID" sz="2400" dirty="0"/>
              <a:t>Kata “wawasan” berasal dari kata “wawas” yang berarti melihat atau memandang.</a:t>
            </a:r>
            <a:endParaRPr lang="en-US" sz="2400" dirty="0"/>
          </a:p>
          <a:p>
            <a:r>
              <a:rPr lang="id-ID" sz="2400" dirty="0"/>
              <a:t>Wawasan itu pada umumnya berkaitan dengan cara pandang tentang hakikat sebuah Negara yang memiliki kedaulatan atas wilayahnya. </a:t>
            </a:r>
          </a:p>
          <a:p>
            <a:r>
              <a:rPr lang="id-ID" sz="2400" dirty="0"/>
              <a:t>Fokus pembicaraan pada unsur kekuasaan dan kewilayahan disebut </a:t>
            </a:r>
            <a:r>
              <a:rPr lang="id-ID" sz="2400" dirty="0">
                <a:solidFill>
                  <a:srgbClr val="FF0000"/>
                </a:solidFill>
              </a:rPr>
              <a:t>“geopolitik”.</a:t>
            </a:r>
          </a:p>
          <a:p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4131876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-9988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-33617"/>
            <a:ext cx="2714612" cy="566956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144507" y="-2651945"/>
            <a:ext cx="640440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5" name="object 6"/>
          <p:cNvSpPr txBox="1"/>
          <p:nvPr/>
        </p:nvSpPr>
        <p:spPr>
          <a:xfrm>
            <a:off x="836619" y="270367"/>
            <a:ext cx="7987596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2800" dirty="0" smtClean="0">
                <a:solidFill>
                  <a:schemeClr val="bg1"/>
                </a:solidFill>
                <a:latin typeface="Times New Roman"/>
                <a:cs typeface="Times New Roman"/>
              </a:rPr>
              <a:t>Wasantara, Geopolitik, dan geostrategi</a:t>
            </a:r>
            <a:endParaRPr lang="sv-SE" sz="28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  <p:sp>
        <p:nvSpPr>
          <p:cNvPr id="16" name="object 10"/>
          <p:cNvSpPr txBox="1"/>
          <p:nvPr/>
        </p:nvSpPr>
        <p:spPr>
          <a:xfrm>
            <a:off x="478692" y="1326915"/>
            <a:ext cx="8703449" cy="221599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buNone/>
            </a:pPr>
            <a:r>
              <a:rPr lang="id-ID" b="1" dirty="0"/>
              <a:t>Pandangan/ajaran Frederich Ratzel :</a:t>
            </a:r>
            <a:endParaRPr lang="id-ID" sz="2800" b="1" dirty="0"/>
          </a:p>
          <a:p>
            <a:pPr marL="785813" lvl="1" indent="-342900">
              <a:buFont typeface="+mj-lt"/>
              <a:buAutoNum type="arabicPeriod"/>
            </a:pPr>
            <a:r>
              <a:rPr lang="id-ID" dirty="0"/>
              <a:t>Negara merupakan sebuah organisme yang hidup dalam suatu ruang lingkup tertentu, bertumbuh sampai akhirnya menyusut dan mati</a:t>
            </a:r>
            <a:endParaRPr lang="id-ID" sz="2400" dirty="0"/>
          </a:p>
          <a:p>
            <a:pPr marL="785813" lvl="1" indent="-342900">
              <a:buFont typeface="+mj-lt"/>
              <a:buAutoNum type="arabicPeriod"/>
            </a:pPr>
            <a:r>
              <a:rPr lang="id-ID" dirty="0"/>
              <a:t>Negara adalah suatu kelompok politik yang hidup dalam suatu ruang tertentu.</a:t>
            </a:r>
            <a:endParaRPr lang="id-ID" sz="2400" dirty="0"/>
          </a:p>
          <a:p>
            <a:pPr marL="785813" lvl="1" indent="-342900">
              <a:buFont typeface="+mj-lt"/>
              <a:buAutoNum type="arabicPeriod"/>
            </a:pPr>
            <a:r>
              <a:rPr lang="id-ID" dirty="0"/>
              <a:t>Dalam usaha mempertahankan kelangsungan hidupnya sebuah bangsa tidak bisa lepas dari alam dan hukum alam.</a:t>
            </a:r>
            <a:endParaRPr lang="id-ID" sz="2400" dirty="0"/>
          </a:p>
          <a:p>
            <a:pPr marL="785813" lvl="1" indent="-342900">
              <a:buFont typeface="+mj-lt"/>
              <a:buAutoNum type="arabicPeriod"/>
            </a:pPr>
            <a:r>
              <a:rPr lang="id-ID" dirty="0"/>
              <a:t>Semakin tinggi budaya suatu bangsa maka semakin besar kebutuhannya akan sumber daya alam.</a:t>
            </a:r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27306456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-9988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-33617"/>
            <a:ext cx="2714612" cy="566956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144507" y="-2651945"/>
            <a:ext cx="640440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5" name="object 6"/>
          <p:cNvSpPr txBox="1"/>
          <p:nvPr/>
        </p:nvSpPr>
        <p:spPr>
          <a:xfrm>
            <a:off x="836619" y="270367"/>
            <a:ext cx="7987596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2800" dirty="0" smtClean="0">
                <a:solidFill>
                  <a:schemeClr val="bg1"/>
                </a:solidFill>
                <a:latin typeface="Times New Roman"/>
                <a:cs typeface="Times New Roman"/>
              </a:rPr>
              <a:t>Wasantara, Geopolitik, dan geostrategi</a:t>
            </a:r>
            <a:endParaRPr lang="sv-SE" sz="28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  <p:sp>
        <p:nvSpPr>
          <p:cNvPr id="16" name="object 10"/>
          <p:cNvSpPr txBox="1"/>
          <p:nvPr/>
        </p:nvSpPr>
        <p:spPr>
          <a:xfrm>
            <a:off x="478692" y="1326915"/>
            <a:ext cx="8703449" cy="193899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buNone/>
            </a:pPr>
            <a:r>
              <a:rPr lang="id-ID" b="1" dirty="0"/>
              <a:t>Pandangan/ajaran Rudolf Kjellen :</a:t>
            </a:r>
            <a:endParaRPr lang="id-ID" sz="2800" b="1" dirty="0"/>
          </a:p>
          <a:p>
            <a:pPr marL="696913" lvl="1" indent="-342900">
              <a:buFont typeface="+mj-lt"/>
              <a:buAutoNum type="arabicPeriod"/>
            </a:pPr>
            <a:r>
              <a:rPr lang="id-ID" dirty="0"/>
              <a:t>Negara merupakan suatu organisme biologis yang memiliki kekuatan intelektual yang membutuhkan ruang untuk bisa berkembang bebas.</a:t>
            </a:r>
            <a:endParaRPr lang="id-ID" sz="2400" dirty="0"/>
          </a:p>
          <a:p>
            <a:pPr marL="696913" lvl="1" indent="-342900">
              <a:buFont typeface="+mj-lt"/>
              <a:buAutoNum type="arabicPeriod"/>
            </a:pPr>
            <a:r>
              <a:rPr lang="id-ID" dirty="0"/>
              <a:t>Negara merupakan suatu sistem politik (pemerintahan)</a:t>
            </a:r>
            <a:endParaRPr lang="id-ID" sz="2400" dirty="0"/>
          </a:p>
          <a:p>
            <a:pPr marL="696913" lvl="1" indent="-342900">
              <a:buFont typeface="+mj-lt"/>
              <a:buAutoNum type="arabicPeriod"/>
            </a:pPr>
            <a:r>
              <a:rPr lang="id-ID" dirty="0"/>
              <a:t>Negara dapat hidup tanpa harus bergantung pada sumber pembekalan dari luar. Ia dpt berswasembada dan memanfaatkan kemajuan kebudayaan dan teknologinya sendiri untuk membangun kekuatannya sendiri.</a:t>
            </a:r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7582234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-9988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-33617"/>
            <a:ext cx="2714612" cy="566956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144507" y="-2651945"/>
            <a:ext cx="640440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5" name="object 6"/>
          <p:cNvSpPr txBox="1"/>
          <p:nvPr/>
        </p:nvSpPr>
        <p:spPr>
          <a:xfrm>
            <a:off x="836619" y="270367"/>
            <a:ext cx="7987596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2800" dirty="0" smtClean="0">
                <a:solidFill>
                  <a:schemeClr val="bg1"/>
                </a:solidFill>
                <a:latin typeface="Times New Roman"/>
                <a:cs typeface="Times New Roman"/>
              </a:rPr>
              <a:t>Wasantara, Geopolitik, dan geostrategi</a:t>
            </a:r>
            <a:endParaRPr lang="sv-SE" sz="28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  <p:sp>
        <p:nvSpPr>
          <p:cNvPr id="16" name="object 10"/>
          <p:cNvSpPr txBox="1"/>
          <p:nvPr/>
        </p:nvSpPr>
        <p:spPr>
          <a:xfrm>
            <a:off x="478692" y="1326915"/>
            <a:ext cx="8703449" cy="29546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LATAR BELAKANG :</a:t>
            </a:r>
          </a:p>
          <a:p>
            <a:r>
              <a:rPr lang="id-ID" sz="2400" dirty="0"/>
              <a:t>Wawasan Nusantara merupakan sebuah cara pandang geopolitik Indonesia yang bertolak dari latar belakang pemikiran sebagai berikut </a:t>
            </a:r>
            <a:endParaRPr lang="en-US" sz="2400" dirty="0" smtClean="0"/>
          </a:p>
          <a:p>
            <a:endParaRPr lang="id-ID" sz="2400" dirty="0"/>
          </a:p>
          <a:p>
            <a:pPr marL="790575" lvl="0" indent="-342900">
              <a:buFont typeface="Wingdings" panose="05000000000000000000" pitchFamily="2" charset="2"/>
              <a:buChar char="§"/>
            </a:pPr>
            <a:r>
              <a:rPr lang="id-ID" sz="2400" dirty="0"/>
              <a:t>Latar belakang pemikiran filsafat Pancasila</a:t>
            </a:r>
          </a:p>
          <a:p>
            <a:pPr marL="790575" lvl="0" indent="-342900">
              <a:buFont typeface="Wingdings" panose="05000000000000000000" pitchFamily="2" charset="2"/>
              <a:buChar char="§"/>
            </a:pPr>
            <a:r>
              <a:rPr lang="id-ID" sz="2400" dirty="0"/>
              <a:t>Latar belakang pemikiran aspek kewilayahan Indonesia</a:t>
            </a:r>
          </a:p>
          <a:p>
            <a:pPr marL="790575" lvl="0" indent="-342900">
              <a:buFont typeface="Wingdings" panose="05000000000000000000" pitchFamily="2" charset="2"/>
              <a:buChar char="§"/>
            </a:pPr>
            <a:r>
              <a:rPr lang="id-ID" sz="2400" dirty="0"/>
              <a:t>Latar belakang pemikiran aspek sosial budaya Indonesia</a:t>
            </a:r>
          </a:p>
          <a:p>
            <a:pPr marL="790575" lvl="0" indent="-342900">
              <a:buFont typeface="Wingdings" panose="05000000000000000000" pitchFamily="2" charset="2"/>
              <a:buChar char="§"/>
            </a:pPr>
            <a:r>
              <a:rPr lang="id-ID" sz="2400" dirty="0"/>
              <a:t>Latar belakang pemikiran aspek kesejarahan Indonesia</a:t>
            </a:r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3374918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-9988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-33617"/>
            <a:ext cx="2714612" cy="566956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144507" y="-2651945"/>
            <a:ext cx="640440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5" name="object 6"/>
          <p:cNvSpPr txBox="1"/>
          <p:nvPr/>
        </p:nvSpPr>
        <p:spPr>
          <a:xfrm>
            <a:off x="836619" y="270367"/>
            <a:ext cx="7987596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2800" dirty="0" smtClean="0">
                <a:solidFill>
                  <a:schemeClr val="bg1"/>
                </a:solidFill>
                <a:latin typeface="Times New Roman"/>
                <a:cs typeface="Times New Roman"/>
              </a:rPr>
              <a:t>Wasantara, Geopolitik, dan geostrategi</a:t>
            </a:r>
            <a:endParaRPr lang="sv-SE" sz="28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  <p:sp>
        <p:nvSpPr>
          <p:cNvPr id="16" name="object 10"/>
          <p:cNvSpPr txBox="1"/>
          <p:nvPr/>
        </p:nvSpPr>
        <p:spPr>
          <a:xfrm>
            <a:off x="478692" y="1326915"/>
            <a:ext cx="8703449" cy="28398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en-US" sz="2000" b="1" dirty="0">
                <a:latin typeface="Times New Roman"/>
                <a:ea typeface="Times New Roman"/>
                <a:cs typeface="Arial"/>
              </a:rPr>
              <a:t>LATAR BELAKANG PEMIKIRAN FILSAFAT PANCASILA</a:t>
            </a:r>
          </a:p>
          <a:p>
            <a:pPr lvl="0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id-ID" sz="2000" b="1" dirty="0">
                <a:latin typeface="Times New Roman"/>
                <a:ea typeface="Times New Roman"/>
                <a:cs typeface="Arial"/>
              </a:rPr>
              <a:t>Sila 1</a:t>
            </a:r>
            <a:r>
              <a:rPr lang="id-ID" sz="2000" dirty="0">
                <a:latin typeface="Times New Roman"/>
                <a:ea typeface="Times New Roman"/>
                <a:cs typeface="Arial"/>
              </a:rPr>
              <a:t> (Ketuhanan yang Mahaesa) menjadikan Wawasan Nusantara merupakan wawasan yang menghormati kebebasan beragama</a:t>
            </a:r>
            <a:endParaRPr lang="id-ID" sz="2000" dirty="0">
              <a:ea typeface="Calibri"/>
              <a:cs typeface="Arial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id-ID" sz="2000" b="1" dirty="0">
                <a:latin typeface="Times New Roman"/>
                <a:ea typeface="Times New Roman"/>
                <a:cs typeface="Arial"/>
              </a:rPr>
              <a:t>Sila 2 </a:t>
            </a:r>
            <a:r>
              <a:rPr lang="id-ID" sz="2000" dirty="0">
                <a:latin typeface="Times New Roman"/>
                <a:ea typeface="Times New Roman"/>
                <a:cs typeface="Arial"/>
              </a:rPr>
              <a:t>(Kemanusiaan yang Adil dan Beradab) menjadikan Wawasan Nusantara merupakan wawasan yang menghormati dan menerapkan HAM (Hak Asasi Manusia)</a:t>
            </a:r>
            <a:endParaRPr lang="id-ID" sz="2000" dirty="0">
              <a:ea typeface="Calibri"/>
              <a:cs typeface="Arial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id-ID" sz="2000" b="1" dirty="0">
                <a:latin typeface="Times New Roman"/>
                <a:ea typeface="Times New Roman"/>
                <a:cs typeface="Arial"/>
              </a:rPr>
              <a:t>Sila 3 </a:t>
            </a:r>
            <a:r>
              <a:rPr lang="id-ID" sz="2000" dirty="0">
                <a:latin typeface="Times New Roman"/>
                <a:ea typeface="Times New Roman"/>
                <a:cs typeface="Arial"/>
              </a:rPr>
              <a:t>(Persatuan Indonesia) menjadikan Wawasan Nusantara merupakan wawasan yang mengutamakan kepentingan bangsa dan negara</a:t>
            </a:r>
            <a:r>
              <a:rPr lang="id-ID" sz="2000" dirty="0" smtClean="0">
                <a:latin typeface="Times New Roman"/>
                <a:ea typeface="Times New Roman"/>
                <a:cs typeface="Arial"/>
              </a:rPr>
              <a:t>.</a:t>
            </a:r>
            <a:endParaRPr lang="id-ID" sz="2000" dirty="0"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254558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-9988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-33617"/>
            <a:ext cx="2714612" cy="566956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144507" y="-2651945"/>
            <a:ext cx="640440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5" name="object 6"/>
          <p:cNvSpPr txBox="1"/>
          <p:nvPr/>
        </p:nvSpPr>
        <p:spPr>
          <a:xfrm>
            <a:off x="836619" y="270367"/>
            <a:ext cx="7987596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2800" dirty="0" smtClean="0">
                <a:solidFill>
                  <a:schemeClr val="bg1"/>
                </a:solidFill>
                <a:latin typeface="Times New Roman"/>
                <a:cs typeface="Times New Roman"/>
              </a:rPr>
              <a:t>Wasantara, Geopolitik, dan geostrategi</a:t>
            </a:r>
            <a:endParaRPr lang="sv-SE" sz="28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  <p:sp>
        <p:nvSpPr>
          <p:cNvPr id="16" name="object 10"/>
          <p:cNvSpPr txBox="1"/>
          <p:nvPr/>
        </p:nvSpPr>
        <p:spPr>
          <a:xfrm>
            <a:off x="478692" y="1326915"/>
            <a:ext cx="8703449" cy="307449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id-ID" sz="2400" b="1" dirty="0">
                <a:latin typeface="Times New Roman"/>
                <a:ea typeface="Times New Roman"/>
                <a:cs typeface="Arial"/>
              </a:rPr>
              <a:t>Sila 4</a:t>
            </a:r>
            <a:r>
              <a:rPr lang="id-ID" sz="2400" dirty="0">
                <a:latin typeface="Times New Roman"/>
                <a:ea typeface="Times New Roman"/>
                <a:cs typeface="Arial"/>
              </a:rPr>
              <a:t> (Kerakyatan yang Dipimpin oleh Hikmat Kebijaksanaan dalam Permusyawaratan/Perwakilan) menjadikan Wawasan Nusantara merupakan wawasan yang dikembangkan dalam suasana musyawarah dan mufakat.</a:t>
            </a:r>
            <a:endParaRPr lang="id-ID" sz="2400" dirty="0">
              <a:ea typeface="Calibri"/>
              <a:cs typeface="Arial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id-ID" sz="2400" b="1" dirty="0">
                <a:latin typeface="Times New Roman"/>
                <a:ea typeface="Times New Roman"/>
                <a:cs typeface="Arial"/>
              </a:rPr>
              <a:t>Sila 5 </a:t>
            </a:r>
            <a:r>
              <a:rPr lang="id-ID" sz="2400" dirty="0">
                <a:latin typeface="Times New Roman"/>
                <a:ea typeface="Times New Roman"/>
                <a:cs typeface="Arial"/>
              </a:rPr>
              <a:t>(Keadilan Sosial bagi Seluruh Rakyat Indonesia) menjadikan Wawasan Nusantara merupakan wawasan yang mengusahakan kesejahteraan seluruh rakyat Indonesia.</a:t>
            </a:r>
            <a:endParaRPr lang="id-ID" sz="2400" dirty="0"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03925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-9988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-33617"/>
            <a:ext cx="2714612" cy="566956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144507" y="-2651945"/>
            <a:ext cx="640440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5" name="object 6"/>
          <p:cNvSpPr txBox="1"/>
          <p:nvPr/>
        </p:nvSpPr>
        <p:spPr>
          <a:xfrm>
            <a:off x="836619" y="270367"/>
            <a:ext cx="7987596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2800" dirty="0" smtClean="0">
                <a:solidFill>
                  <a:schemeClr val="bg1"/>
                </a:solidFill>
                <a:latin typeface="Times New Roman"/>
                <a:cs typeface="Times New Roman"/>
              </a:rPr>
              <a:t>Wasantara, Geopolitik, dan geostrategi</a:t>
            </a:r>
            <a:endParaRPr lang="sv-SE" sz="28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  <p:sp>
        <p:nvSpPr>
          <p:cNvPr id="16" name="object 10"/>
          <p:cNvSpPr txBox="1"/>
          <p:nvPr/>
        </p:nvSpPr>
        <p:spPr>
          <a:xfrm>
            <a:off x="478692" y="1213685"/>
            <a:ext cx="8703449" cy="435426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14325" lvl="1" indent="0">
              <a:lnSpc>
                <a:spcPct val="115000"/>
              </a:lnSpc>
              <a:spcAft>
                <a:spcPts val="1000"/>
              </a:spcAft>
              <a:buSzPts val="1000"/>
              <a:buNone/>
              <a:tabLst>
                <a:tab pos="539750" algn="l"/>
              </a:tabLst>
            </a:pPr>
            <a:r>
              <a:rPr lang="en-US" dirty="0">
                <a:latin typeface="Times New Roman"/>
                <a:ea typeface="Times New Roman"/>
                <a:cs typeface="Times New Roman"/>
              </a:rPr>
              <a:t>LATAR BELAKANG PEMIKIRAN ASPEK KEWILAYAHAN INDONESIA</a:t>
            </a:r>
          </a:p>
          <a:p>
            <a:pPr marL="542925" lvl="1">
              <a:lnSpc>
                <a:spcPct val="115000"/>
              </a:lnSpc>
              <a:spcAft>
                <a:spcPts val="1000"/>
              </a:spcAft>
              <a:buSzPts val="1000"/>
              <a:buFont typeface="Courier New"/>
              <a:buChar char="o"/>
              <a:tabLst>
                <a:tab pos="539750" algn="l"/>
              </a:tabLst>
            </a:pPr>
            <a:r>
              <a:rPr lang="id-ID" dirty="0">
                <a:latin typeface="Times New Roman"/>
                <a:ea typeface="Times New Roman"/>
                <a:cs typeface="Times New Roman"/>
              </a:rPr>
              <a:t>Wilayah territorial 12 mil dari Garis Pangkal Laut</a:t>
            </a:r>
            <a:endParaRPr lang="id-ID" sz="2400" dirty="0">
              <a:ea typeface="Calibri"/>
              <a:cs typeface="Times New Roman"/>
            </a:endParaRPr>
          </a:p>
          <a:p>
            <a:pPr marL="542925" lvl="1">
              <a:lnSpc>
                <a:spcPct val="115000"/>
              </a:lnSpc>
              <a:spcAft>
                <a:spcPts val="1000"/>
              </a:spcAft>
              <a:buSzPts val="1000"/>
              <a:buFont typeface="Courier New"/>
              <a:buChar char="o"/>
              <a:tabLst>
                <a:tab pos="539750" algn="l"/>
              </a:tabLst>
            </a:pPr>
            <a:r>
              <a:rPr lang="id-ID" dirty="0">
                <a:latin typeface="Times New Roman"/>
                <a:ea typeface="Times New Roman"/>
                <a:cs typeface="Times New Roman"/>
              </a:rPr>
              <a:t>Wilayah ZEE (Zona Ekonomi Eksklusif) 200 mil dari Pangkal Laut</a:t>
            </a:r>
            <a:endParaRPr lang="id-ID" sz="2400" dirty="0">
              <a:ea typeface="Calibri"/>
              <a:cs typeface="Times New Roman"/>
            </a:endParaRPr>
          </a:p>
          <a:p>
            <a:pPr marL="542925" lvl="1">
              <a:lnSpc>
                <a:spcPct val="115000"/>
              </a:lnSpc>
              <a:spcAft>
                <a:spcPts val="1000"/>
              </a:spcAft>
              <a:buSzPts val="1000"/>
              <a:buFont typeface="Courier New"/>
              <a:buChar char="o"/>
              <a:tabLst>
                <a:tab pos="539750" algn="l"/>
              </a:tabLst>
            </a:pPr>
            <a:r>
              <a:rPr lang="id-ID" dirty="0">
                <a:latin typeface="Times New Roman"/>
                <a:ea typeface="Times New Roman"/>
                <a:cs typeface="Times New Roman"/>
              </a:rPr>
              <a:t>Wilayah ke dalam perut bumi sedalam 40.000 km</a:t>
            </a:r>
            <a:endParaRPr lang="id-ID" sz="2400" dirty="0">
              <a:ea typeface="Calibri"/>
              <a:cs typeface="Times New Roman"/>
            </a:endParaRPr>
          </a:p>
          <a:p>
            <a:pPr marL="542925" lvl="1">
              <a:lnSpc>
                <a:spcPct val="115000"/>
              </a:lnSpc>
              <a:spcAft>
                <a:spcPts val="1000"/>
              </a:spcAft>
              <a:buSzPts val="1000"/>
              <a:buFont typeface="Courier New"/>
              <a:buChar char="o"/>
              <a:tabLst>
                <a:tab pos="539750" algn="l"/>
              </a:tabLst>
            </a:pPr>
            <a:r>
              <a:rPr lang="id-ID" dirty="0">
                <a:latin typeface="Times New Roman"/>
                <a:ea typeface="Times New Roman"/>
                <a:cs typeface="Times New Roman"/>
              </a:rPr>
              <a:t>Wilayah udara nasional Indonesia setinggi 110 km</a:t>
            </a:r>
            <a:endParaRPr lang="id-ID" sz="2400" dirty="0">
              <a:ea typeface="Calibri"/>
              <a:cs typeface="Times New Roman"/>
            </a:endParaRPr>
          </a:p>
          <a:p>
            <a:pPr marL="542925" lvl="1">
              <a:lnSpc>
                <a:spcPct val="115000"/>
              </a:lnSpc>
              <a:spcAft>
                <a:spcPts val="1000"/>
              </a:spcAft>
              <a:buSzPts val="1000"/>
              <a:buFont typeface="Courier New"/>
              <a:buChar char="o"/>
              <a:tabLst>
                <a:tab pos="539750" algn="l"/>
              </a:tabLst>
            </a:pPr>
            <a:r>
              <a:rPr lang="id-ID" dirty="0">
                <a:latin typeface="Times New Roman"/>
                <a:ea typeface="Times New Roman"/>
                <a:cs typeface="Times New Roman"/>
              </a:rPr>
              <a:t>Batas antariksa Indonesia </a:t>
            </a:r>
            <a:endParaRPr lang="id-ID" sz="2400" dirty="0">
              <a:ea typeface="Calibri"/>
              <a:cs typeface="Times New Roman"/>
            </a:endParaRPr>
          </a:p>
          <a:p>
            <a:pPr marL="542925" lvl="2">
              <a:lnSpc>
                <a:spcPct val="115000"/>
              </a:lnSpc>
              <a:spcAft>
                <a:spcPts val="1000"/>
              </a:spcAft>
              <a:buSzPts val="1000"/>
              <a:buFont typeface="Wingdings"/>
              <a:buChar char=""/>
              <a:tabLst>
                <a:tab pos="539750" algn="l"/>
              </a:tabLst>
            </a:pPr>
            <a:r>
              <a:rPr lang="id-ID" dirty="0">
                <a:latin typeface="Times New Roman"/>
                <a:ea typeface="Times New Roman"/>
                <a:cs typeface="Arial"/>
              </a:rPr>
              <a:t>Tinggi = 33.761 km</a:t>
            </a:r>
            <a:endParaRPr lang="id-ID" sz="2000" dirty="0">
              <a:ea typeface="Calibri"/>
              <a:cs typeface="Arial"/>
            </a:endParaRPr>
          </a:p>
          <a:p>
            <a:pPr marL="542925" lvl="2">
              <a:lnSpc>
                <a:spcPct val="115000"/>
              </a:lnSpc>
              <a:spcAft>
                <a:spcPts val="1000"/>
              </a:spcAft>
              <a:buSzPts val="1000"/>
              <a:buFont typeface="Wingdings"/>
              <a:buChar char=""/>
              <a:tabLst>
                <a:tab pos="539750" algn="l"/>
              </a:tabLst>
            </a:pPr>
            <a:r>
              <a:rPr lang="id-ID" dirty="0">
                <a:latin typeface="Times New Roman"/>
                <a:ea typeface="Times New Roman"/>
                <a:cs typeface="Arial"/>
              </a:rPr>
              <a:t>Tebal GSO (</a:t>
            </a:r>
            <a:r>
              <a:rPr lang="id-ID" i="1" dirty="0">
                <a:latin typeface="Times New Roman"/>
                <a:ea typeface="Times New Roman"/>
                <a:cs typeface="Arial"/>
              </a:rPr>
              <a:t>Geo  Stationery Orbit</a:t>
            </a:r>
            <a:r>
              <a:rPr lang="id-ID" dirty="0">
                <a:latin typeface="Times New Roman"/>
                <a:ea typeface="Times New Roman"/>
                <a:cs typeface="Arial"/>
              </a:rPr>
              <a:t>) = 350 km</a:t>
            </a:r>
            <a:endParaRPr lang="id-ID" sz="2000" dirty="0">
              <a:ea typeface="Calibri"/>
              <a:cs typeface="Arial"/>
            </a:endParaRPr>
          </a:p>
          <a:p>
            <a:pPr marL="542925" lvl="2">
              <a:lnSpc>
                <a:spcPct val="115000"/>
              </a:lnSpc>
              <a:spcAft>
                <a:spcPts val="1000"/>
              </a:spcAft>
              <a:buSzPts val="1000"/>
              <a:buFont typeface="Wingdings"/>
              <a:buChar char=""/>
              <a:tabLst>
                <a:tab pos="539750" algn="l"/>
              </a:tabLst>
            </a:pPr>
            <a:r>
              <a:rPr lang="id-ID" dirty="0">
                <a:latin typeface="Times New Roman"/>
                <a:ea typeface="Times New Roman"/>
                <a:cs typeface="Arial"/>
              </a:rPr>
              <a:t>Lebar GSO (</a:t>
            </a:r>
            <a:r>
              <a:rPr lang="id-ID" i="1" dirty="0">
                <a:latin typeface="Times New Roman"/>
                <a:ea typeface="Times New Roman"/>
                <a:cs typeface="Arial"/>
              </a:rPr>
              <a:t>Geo  Stationery Orbit</a:t>
            </a:r>
            <a:r>
              <a:rPr lang="id-ID" dirty="0">
                <a:latin typeface="Times New Roman"/>
                <a:ea typeface="Times New Roman"/>
                <a:cs typeface="Arial"/>
              </a:rPr>
              <a:t>) = 150 km</a:t>
            </a:r>
            <a:endParaRPr lang="en-US" dirty="0">
              <a:latin typeface="Times New Roman"/>
              <a:ea typeface="Times New Roman"/>
              <a:cs typeface="Arial"/>
            </a:endParaRPr>
          </a:p>
          <a:p>
            <a:pPr marL="542925" lvl="2">
              <a:lnSpc>
                <a:spcPct val="115000"/>
              </a:lnSpc>
              <a:spcAft>
                <a:spcPts val="1000"/>
              </a:spcAft>
              <a:buSzPts val="1000"/>
              <a:buFont typeface="Wingdings"/>
              <a:buChar char=""/>
              <a:tabLst>
                <a:tab pos="539750" algn="l"/>
              </a:tabLst>
            </a:pPr>
            <a:endParaRPr lang="id-ID" sz="2000" dirty="0"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27302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-9988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-33617"/>
            <a:ext cx="2714612" cy="566956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144507" y="-2651945"/>
            <a:ext cx="640440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5" name="object 6"/>
          <p:cNvSpPr txBox="1"/>
          <p:nvPr/>
        </p:nvSpPr>
        <p:spPr>
          <a:xfrm>
            <a:off x="836619" y="270367"/>
            <a:ext cx="7987596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2800" dirty="0" smtClean="0">
                <a:solidFill>
                  <a:schemeClr val="bg1"/>
                </a:solidFill>
                <a:latin typeface="Times New Roman"/>
                <a:cs typeface="Times New Roman"/>
              </a:rPr>
              <a:t>Wasantara, Geopolitik, dan geostrategi</a:t>
            </a:r>
            <a:endParaRPr lang="sv-SE" sz="28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  <p:sp>
        <p:nvSpPr>
          <p:cNvPr id="16" name="object 10"/>
          <p:cNvSpPr txBox="1"/>
          <p:nvPr/>
        </p:nvSpPr>
        <p:spPr>
          <a:xfrm>
            <a:off x="478692" y="1326915"/>
            <a:ext cx="8703449" cy="29546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latin typeface="Times New Roman"/>
                <a:ea typeface="Times New Roman"/>
                <a:cs typeface="Arial"/>
              </a:rPr>
              <a:t>LATAR BELAKANG PEMIKIRAN SOSIAL BUDAYA INDONESIA</a:t>
            </a:r>
          </a:p>
          <a:p>
            <a:r>
              <a:rPr lang="id-ID" sz="2400" dirty="0">
                <a:latin typeface="Times New Roman"/>
                <a:ea typeface="Times New Roman"/>
                <a:cs typeface="Arial"/>
              </a:rPr>
              <a:t>keanekaragaman budaya Indonesia menjadi bahan untuk memandang (membangun wawasan) nusantara Indonesia.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id-ID" sz="2400" dirty="0">
                <a:latin typeface="Times New Roman"/>
                <a:ea typeface="Times New Roman"/>
                <a:cs typeface="Arial"/>
              </a:rPr>
              <a:t>Menurut </a:t>
            </a:r>
            <a:r>
              <a:rPr lang="id-ID" sz="2400" b="1" dirty="0">
                <a:latin typeface="Times New Roman"/>
                <a:ea typeface="Times New Roman"/>
                <a:cs typeface="Arial"/>
              </a:rPr>
              <a:t>Hildred Geertz</a:t>
            </a:r>
            <a:r>
              <a:rPr lang="id-ID" sz="2400" dirty="0">
                <a:latin typeface="Times New Roman"/>
                <a:ea typeface="Times New Roman"/>
                <a:cs typeface="Arial"/>
              </a:rPr>
              <a:t>, Indonesia mempunyai lebih dari 300 suku bangsa dari Sabang sampai Merauke.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id-ID" sz="2400" dirty="0">
                <a:latin typeface="Times New Roman"/>
                <a:ea typeface="Times New Roman"/>
                <a:cs typeface="Arial"/>
              </a:rPr>
              <a:t>Adapun menurut </a:t>
            </a:r>
            <a:r>
              <a:rPr lang="id-ID" sz="2400" b="1" dirty="0">
                <a:latin typeface="Times New Roman"/>
                <a:ea typeface="Times New Roman"/>
                <a:cs typeface="Arial"/>
              </a:rPr>
              <a:t>Skinner,</a:t>
            </a:r>
            <a:r>
              <a:rPr lang="id-ID" sz="2400" dirty="0">
                <a:latin typeface="Times New Roman"/>
                <a:ea typeface="Times New Roman"/>
                <a:cs typeface="Arial"/>
              </a:rPr>
              <a:t> Indonesia mempunyai 35 suku bangsa besar yang masing-masing mempunyai sub-sub suku/etnis yang banyak.</a:t>
            </a:r>
            <a:endParaRPr lang="id-ID" sz="2400" dirty="0"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98518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1092</TotalTime>
  <Words>633</Words>
  <Application>Microsoft Office PowerPoint</Application>
  <PresentationFormat>On-screen Show (16:9)</PresentationFormat>
  <Paragraphs>77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Arial Black</vt:lpstr>
      <vt:lpstr>Calibri</vt:lpstr>
      <vt:lpstr>Courier New</vt:lpstr>
      <vt:lpstr>Symbol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Randi Ramliyana</dc:creator>
  <cp:lastModifiedBy>Hp</cp:lastModifiedBy>
  <cp:revision>133</cp:revision>
  <dcterms:created xsi:type="dcterms:W3CDTF">2022-09-03T23:08:24Z</dcterms:created>
  <dcterms:modified xsi:type="dcterms:W3CDTF">2023-08-21T09:22:26Z</dcterms:modified>
</cp:coreProperties>
</file>