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320" r:id="rId4"/>
    <p:sldId id="328" r:id="rId5"/>
    <p:sldId id="329" r:id="rId6"/>
    <p:sldId id="324" r:id="rId7"/>
    <p:sldId id="330" r:id="rId8"/>
    <p:sldId id="331" r:id="rId9"/>
    <p:sldId id="341" r:id="rId10"/>
    <p:sldId id="325" r:id="rId11"/>
    <p:sldId id="326" r:id="rId12"/>
    <p:sldId id="342" r:id="rId13"/>
    <p:sldId id="332" r:id="rId14"/>
    <p:sldId id="335" r:id="rId15"/>
    <p:sldId id="343" r:id="rId16"/>
    <p:sldId id="336" r:id="rId17"/>
    <p:sldId id="333" r:id="rId18"/>
    <p:sldId id="334" r:id="rId19"/>
    <p:sldId id="338" r:id="rId20"/>
    <p:sldId id="339" r:id="rId21"/>
    <p:sldId id="340" r:id="rId22"/>
    <p:sldId id="344" r:id="rId23"/>
    <p:sldId id="345" r:id="rId24"/>
    <p:sldId id="351" r:id="rId25"/>
    <p:sldId id="348" r:id="rId26"/>
    <p:sldId id="347" r:id="rId27"/>
    <p:sldId id="349" r:id="rId28"/>
    <p:sldId id="350" r:id="rId29"/>
    <p:sldId id="352" r:id="rId30"/>
    <p:sldId id="272" r:id="rId3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5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695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61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73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1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339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062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402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537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17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870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668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821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108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674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08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73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10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89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43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423839" y="1643056"/>
            <a:ext cx="454387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IDENTITAS NASIONAL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 2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pegangan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pluralis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begitu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bangsa-bangsa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lain di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menampakkan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bangsa-bangsa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lain di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muka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bumi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9579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diidentifikasikan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Konstitusional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UUD 1945 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bendera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812800" marR="5080" lvl="1" indent="-342900" algn="just">
              <a:lnSpc>
                <a:spcPct val="100200"/>
              </a:lnSpc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A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semboyan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Tx/>
              <a:buChar char="-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B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kebangsaan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kepualauan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berciri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Nusantara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Identifikasi Identitas Bangsa Indonesia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435383" y="1643056"/>
            <a:ext cx="452085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IDENTITAS SEBAGAI JATI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DIRI BANGSA</a:t>
            </a:r>
          </a:p>
        </p:txBody>
      </p:sp>
    </p:spTree>
    <p:extLst>
      <p:ext uri="{BB962C8B-B14F-4D97-AF65-F5344CB8AC3E}">
        <p14:creationId xmlns:p14="http://schemas.microsoft.com/office/powerpoint/2010/main" val="3099748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102222"/>
              </p:ext>
            </p:extLst>
          </p:nvPr>
        </p:nvGraphicFramePr>
        <p:xfrm>
          <a:off x="539550" y="1491630"/>
          <a:ext cx="8068680" cy="2809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4"/>
                <a:gridCol w="4731046"/>
                <a:gridCol w="2689560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Pengertian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Bangsa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Persekutuan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hidup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masyarakat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berdiri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sendiri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masing-masing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anggota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persekutuan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hidup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tersebut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merasa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mempunyai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kesatuan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ras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bahasa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agama,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adat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istiadat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Sosiologis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Antropologis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Suatu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masyarakat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suatu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daerah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tunduk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kedaulatan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negaranya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suatu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kekuasaan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tertinggi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kedalam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Bangsa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sudah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bernegara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Politik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: 1. Model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ortodoks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bermula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Israel 2. Model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Mutakhir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Berawal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terlebih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terbentuk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tersendiri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AS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3041512" y="1643056"/>
            <a:ext cx="33085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HAKIKAT NEGARA</a:t>
            </a:r>
          </a:p>
        </p:txBody>
      </p:sp>
    </p:spTree>
    <p:extLst>
      <p:ext uri="{BB962C8B-B14F-4D97-AF65-F5344CB8AC3E}">
        <p14:creationId xmlns:p14="http://schemas.microsoft.com/office/powerpoint/2010/main" val="309581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George </a:t>
            </a:r>
            <a:r>
              <a:rPr lang="en-US" sz="2800" dirty="0" err="1"/>
              <a:t>Jellinek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sekelompok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berkediaman</a:t>
            </a:r>
            <a:r>
              <a:rPr lang="en-US" sz="2800" dirty="0"/>
              <a:t> di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  <a:endParaRPr lang="en-US" sz="2800" dirty="0" smtClean="0"/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SR</a:t>
            </a:r>
            <a:r>
              <a:rPr lang="en-US" sz="2800" dirty="0"/>
              <a:t>. </a:t>
            </a:r>
            <a:r>
              <a:rPr lang="en-US" sz="2800" dirty="0" err="1"/>
              <a:t>Djokosoetono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/</a:t>
            </a:r>
            <a:r>
              <a:rPr lang="en-US" sz="2800" dirty="0" err="1"/>
              <a:t>kumpulan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yang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bawah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8424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7401" y="-13815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909631" y="1609861"/>
            <a:ext cx="2797181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Unsur</a:t>
            </a:r>
            <a:r>
              <a:rPr lang="en-US" sz="2400" dirty="0" smtClean="0"/>
              <a:t> – </a:t>
            </a:r>
            <a:r>
              <a:rPr lang="en-US" sz="2400" dirty="0" err="1" smtClean="0"/>
              <a:t>Unsur</a:t>
            </a:r>
            <a:r>
              <a:rPr lang="en-US" sz="2400" dirty="0" smtClean="0"/>
              <a:t> Negara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:</a:t>
            </a:r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smtClean="0"/>
              <a:t>Rakyat</a:t>
            </a:r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smtClean="0"/>
              <a:t>Wilayah</a:t>
            </a:r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Pemerintah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berdaulat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Unsur-unsur Negara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6"/>
          <p:cNvSpPr txBox="1"/>
          <p:nvPr/>
        </p:nvSpPr>
        <p:spPr>
          <a:xfrm>
            <a:off x="5530863" y="1609861"/>
            <a:ext cx="2797181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Unsur</a:t>
            </a:r>
            <a:r>
              <a:rPr lang="en-US" sz="2400" dirty="0" smtClean="0"/>
              <a:t> – </a:t>
            </a:r>
            <a:r>
              <a:rPr lang="en-US" sz="2400" dirty="0" err="1" smtClean="0"/>
              <a:t>Unsur</a:t>
            </a:r>
            <a:r>
              <a:rPr lang="en-US" sz="2400" dirty="0" smtClean="0"/>
              <a:t> Negara </a:t>
            </a:r>
            <a:r>
              <a:rPr lang="en-US" sz="2400" dirty="0" err="1" smtClean="0"/>
              <a:t>Deklaratif</a:t>
            </a:r>
            <a:r>
              <a:rPr lang="en-US" sz="2400" dirty="0" smtClean="0"/>
              <a:t>: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Negara lain</a:t>
            </a: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/>
              <a:t>Proses </a:t>
            </a:r>
            <a:r>
              <a:rPr lang="en-US" sz="2800" dirty="0" err="1"/>
              <a:t>terjadinya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: 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Penaklukan</a:t>
            </a:r>
            <a:r>
              <a:rPr lang="en-US" sz="2800" dirty="0" smtClean="0"/>
              <a:t> </a:t>
            </a:r>
            <a:endParaRPr lang="en-US" sz="2800" dirty="0"/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Peleburan</a:t>
            </a:r>
            <a:r>
              <a:rPr lang="en-US" sz="2800" dirty="0" smtClean="0"/>
              <a:t> </a:t>
            </a:r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Pemecahan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Pemisahan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endParaRPr lang="en-US" sz="2800" dirty="0" smtClean="0"/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Pendudukan</a:t>
            </a:r>
            <a:endParaRPr lang="en-US" sz="2800" dirty="0"/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Penyerahan</a:t>
            </a:r>
            <a:r>
              <a:rPr lang="en-US" sz="2800" dirty="0" smtClean="0"/>
              <a:t> </a:t>
            </a:r>
          </a:p>
          <a:p>
            <a:pPr marL="984250" marR="5080" lvl="1" indent="-514350" algn="just">
              <a:lnSpc>
                <a:spcPct val="100200"/>
              </a:lnSpc>
              <a:buAutoNum type="arabicPeriod"/>
            </a:pPr>
            <a:r>
              <a:rPr lang="en-US" sz="2800" dirty="0" err="1" smtClean="0"/>
              <a:t>Perjuangan</a:t>
            </a:r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8730" y="-21973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512" y="-2474609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NKRI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berkebangsaan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pembentukkannya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semangat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kebangsaan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nasionalisme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tekad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keanekaragaman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6"/>
          <p:cNvSpPr txBox="1"/>
          <p:nvPr/>
        </p:nvSpPr>
        <p:spPr>
          <a:xfrm>
            <a:off x="829575" y="186066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Proses Berbangsa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296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Makna</a:t>
            </a:r>
            <a:r>
              <a:rPr lang="en-US" sz="20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Identitas</a:t>
            </a:r>
            <a:r>
              <a:rPr lang="en-US" sz="20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cs typeface="Calibri"/>
              </a:rPr>
              <a:t>Nasional</a:t>
            </a:r>
            <a:endParaRPr lang="en-US" sz="2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110626" y="114876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Identity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ciri-ciri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khusu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Nation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Kelahiran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dibedakan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bangsa-bangsa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69900" marR="5080" lvl="1" algn="just">
              <a:lnSpc>
                <a:spcPct val="1002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agama,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wilayah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nusantara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21613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5989" y="-2583507"/>
            <a:ext cx="777475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Bangsa</a:t>
            </a:r>
            <a:r>
              <a:rPr lang="en-US" sz="2000" dirty="0" smtClean="0"/>
              <a:t> </a:t>
            </a:r>
            <a:r>
              <a:rPr lang="en-US" sz="2000" dirty="0"/>
              <a:t>Indonesia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tekad</a:t>
            </a:r>
            <a:r>
              <a:rPr lang="en-US" sz="2000" dirty="0"/>
              <a:t> </a:t>
            </a:r>
            <a:r>
              <a:rPr lang="en-US" sz="2000" dirty="0" err="1"/>
              <a:t>kuat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menghapus</a:t>
            </a:r>
            <a:r>
              <a:rPr lang="en-US" sz="2000" dirty="0"/>
              <a:t> </a:t>
            </a:r>
            <a:r>
              <a:rPr lang="en-US" sz="2000" dirty="0" err="1"/>
              <a:t>segala</a:t>
            </a:r>
            <a:r>
              <a:rPr lang="en-US" sz="2000" dirty="0"/>
              <a:t> </a:t>
            </a:r>
            <a:r>
              <a:rPr lang="en-US" sz="2000" dirty="0" err="1"/>
              <a:t>penindasan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penjajahan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lain. </a:t>
            </a: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Adanya</a:t>
            </a:r>
            <a:r>
              <a:rPr lang="en-US" sz="2000" dirty="0" smtClean="0"/>
              <a:t> </a:t>
            </a:r>
            <a:r>
              <a:rPr lang="en-US" sz="2000" dirty="0" err="1" smtClean="0"/>
              <a:t>perjuangan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bangsa</a:t>
            </a:r>
            <a:r>
              <a:rPr lang="en-US" sz="2000" dirty="0" smtClean="0"/>
              <a:t> Indonesia </a:t>
            </a:r>
            <a:r>
              <a:rPr lang="en-US" sz="2000" dirty="0" err="1" smtClean="0"/>
              <a:t>melawan</a:t>
            </a:r>
            <a:r>
              <a:rPr lang="en-US" sz="2000" dirty="0" smtClean="0"/>
              <a:t> </a:t>
            </a:r>
            <a:r>
              <a:rPr lang="en-US" sz="2000" dirty="0" err="1" smtClean="0"/>
              <a:t>penjajahan</a:t>
            </a:r>
            <a:r>
              <a:rPr lang="en-US" sz="2000" dirty="0" smtClean="0"/>
              <a:t>. Negara yang </a:t>
            </a:r>
            <a:r>
              <a:rPr lang="en-US" sz="2000" dirty="0" err="1" smtClean="0"/>
              <a:t>dicita-citakan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menuju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kemerdekaan</a:t>
            </a:r>
            <a:r>
              <a:rPr lang="en-US" sz="2000" dirty="0" smtClean="0"/>
              <a:t>, </a:t>
            </a:r>
            <a:r>
              <a:rPr lang="en-US" sz="2000" dirty="0" err="1" smtClean="0"/>
              <a:t>bersatu</a:t>
            </a:r>
            <a:r>
              <a:rPr lang="en-US" sz="2000" dirty="0" smtClean="0"/>
              <a:t>, </a:t>
            </a:r>
            <a:r>
              <a:rPr lang="en-US" sz="2000" dirty="0" err="1" smtClean="0"/>
              <a:t>berdaulat</a:t>
            </a:r>
            <a:r>
              <a:rPr lang="en-US" sz="2000" dirty="0" smtClean="0"/>
              <a:t>, </a:t>
            </a:r>
            <a:r>
              <a:rPr lang="en-US" sz="2000" dirty="0" err="1" smtClean="0"/>
              <a:t>adil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makmur</a:t>
            </a:r>
            <a:r>
              <a:rPr lang="en-US" sz="2000" dirty="0" smtClean="0"/>
              <a:t>. 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Indonesia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kehendak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rahmat</a:t>
            </a:r>
            <a:r>
              <a:rPr lang="en-US" sz="2000" dirty="0"/>
              <a:t> Allah. </a:t>
            </a: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Negara </a:t>
            </a:r>
            <a:r>
              <a:rPr lang="en-US" sz="2000" dirty="0"/>
              <a:t>Indonesia </a:t>
            </a:r>
            <a:r>
              <a:rPr lang="en-US" sz="2000" dirty="0" err="1"/>
              <a:t>menyusun</a:t>
            </a:r>
            <a:r>
              <a:rPr lang="en-US" sz="2000" dirty="0"/>
              <a:t> </a:t>
            </a:r>
            <a:r>
              <a:rPr lang="en-US" sz="2000" dirty="0" err="1"/>
              <a:t>alat-alat</a:t>
            </a:r>
            <a:r>
              <a:rPr lang="en-US" sz="2000" dirty="0"/>
              <a:t> </a:t>
            </a:r>
            <a:r>
              <a:rPr lang="en-US" sz="2000" dirty="0" err="1"/>
              <a:t>kelengkapan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tujuan</a:t>
            </a:r>
            <a:r>
              <a:rPr lang="en-US" sz="2000" dirty="0"/>
              <a:t>,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23150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Proses Terjadinya Negara Indonesia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7547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06578" y="-2479041"/>
            <a:ext cx="716304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471911"/>
            <a:ext cx="8496944" cy="3600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berjiwa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rukun</a:t>
            </a:r>
            <a:r>
              <a:rPr lang="en-US" dirty="0"/>
              <a:t>, </a:t>
            </a:r>
            <a:r>
              <a:rPr lang="en-US" dirty="0" err="1"/>
              <a:t>berbudi</a:t>
            </a:r>
            <a:r>
              <a:rPr lang="en-US" dirty="0"/>
              <a:t>, </a:t>
            </a:r>
            <a:r>
              <a:rPr lang="en-US" dirty="0" err="1"/>
              <a:t>beraklaq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nurani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</a:p>
          <a:p>
            <a:pPr marL="469900" marR="5080" lvl="1" algn="just">
              <a:lnSpc>
                <a:spcPct val="100200"/>
              </a:lnSpc>
            </a:pPr>
            <a:endParaRPr lang="en-US" dirty="0"/>
          </a:p>
          <a:p>
            <a:pPr marL="469900" marR="5080" lvl="1" algn="just">
              <a:lnSpc>
                <a:spcPct val="100200"/>
              </a:lnSpc>
            </a:pP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yang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bersatu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rasa </a:t>
            </a:r>
            <a:r>
              <a:rPr lang="en-US" dirty="0" err="1"/>
              <a:t>nasionalisme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elektis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agama.</a:t>
            </a:r>
          </a:p>
          <a:p>
            <a:pPr marL="469900" marR="5080" lvl="1" algn="just">
              <a:lnSpc>
                <a:spcPct val="100200"/>
              </a:lnSpc>
            </a:pPr>
            <a:endParaRPr lang="en-US" dirty="0"/>
          </a:p>
          <a:p>
            <a:pPr marL="469900" marR="5080" lvl="1" algn="just">
              <a:lnSpc>
                <a:spcPct val="100200"/>
              </a:lnSpc>
            </a:pPr>
            <a:r>
              <a:rPr lang="en-US" dirty="0"/>
              <a:t>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realisasi</a:t>
            </a:r>
            <a:r>
              <a:rPr lang="en-US" dirty="0"/>
              <a:t> yang </a:t>
            </a:r>
            <a:r>
              <a:rPr lang="en-US" dirty="0" err="1"/>
              <a:t>diamanatkan</a:t>
            </a:r>
            <a:r>
              <a:rPr lang="en-US" dirty="0"/>
              <a:t> UUD 45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endParaRPr lang="en-US" dirty="0" smtClean="0"/>
          </a:p>
        </p:txBody>
      </p:sp>
      <p:sp>
        <p:nvSpPr>
          <p:cNvPr id="15" name="object 6"/>
          <p:cNvSpPr txBox="1"/>
          <p:nvPr/>
        </p:nvSpPr>
        <p:spPr>
          <a:xfrm>
            <a:off x="1156404" y="123150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Berbangasa, Bernegara, dan Indonesia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0030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06578" y="-2479041"/>
            <a:ext cx="716304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47191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/>
              <a:t>•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dipatuhi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•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yang </a:t>
            </a:r>
            <a:r>
              <a:rPr lang="en-US" dirty="0" err="1"/>
              <a:t>diformalkan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Indonesia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menuntun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 smtClean="0"/>
              <a:t>. 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•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pula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yang </a:t>
            </a:r>
            <a:r>
              <a:rPr lang="en-US" dirty="0" err="1"/>
              <a:t>produktif</a:t>
            </a:r>
            <a:r>
              <a:rPr lang="en-US" dirty="0"/>
              <a:t>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•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unit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bidangnya</a:t>
            </a:r>
            <a:r>
              <a:rPr lang="en-US" dirty="0"/>
              <a:t>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•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15" name="object 6"/>
          <p:cNvSpPr txBox="1"/>
          <p:nvPr/>
        </p:nvSpPr>
        <p:spPr>
          <a:xfrm>
            <a:off x="1156404" y="308233"/>
            <a:ext cx="7987596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000" dirty="0" err="1">
                <a:solidFill>
                  <a:schemeClr val="bg1"/>
                </a:solidFill>
              </a:rPr>
              <a:t>Aktualisasi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Budaya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Berbangsa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Bernegara</a:t>
            </a:r>
            <a:r>
              <a:rPr lang="en-US" sz="2000" dirty="0">
                <a:solidFill>
                  <a:schemeClr val="bg1"/>
                </a:solidFill>
              </a:rPr>
              <a:t> Indonesia (B3I) ,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000" dirty="0" smtClean="0">
                <a:solidFill>
                  <a:schemeClr val="bg1"/>
                </a:solidFill>
              </a:rPr>
              <a:t>yang </a:t>
            </a:r>
            <a:r>
              <a:rPr lang="en-US" sz="2000" dirty="0" err="1">
                <a:solidFill>
                  <a:schemeClr val="bg1"/>
                </a:solidFill>
              </a:rPr>
              <a:t>hendak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dicapai</a:t>
            </a:r>
            <a:r>
              <a:rPr lang="en-US" sz="2000" dirty="0">
                <a:solidFill>
                  <a:schemeClr val="bg1"/>
                </a:solidFill>
              </a:rPr>
              <a:t> :</a:t>
            </a:r>
            <a:endParaRPr lang="sv-SE" sz="20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57597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06578" y="-2479041"/>
            <a:ext cx="716304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471911"/>
            <a:ext cx="8496944" cy="249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Revitalisasi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endParaRPr lang="en-US" dirty="0"/>
          </a:p>
          <a:p>
            <a:pPr marL="469900" marR="5080" lvl="1" algn="just">
              <a:lnSpc>
                <a:spcPct val="100200"/>
              </a:lnSpc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/>
              <a:t>MPK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: </a:t>
            </a: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rabicPeriod"/>
            </a:pPr>
            <a:r>
              <a:rPr lang="en-US" dirty="0" smtClean="0"/>
              <a:t>Spiritual </a:t>
            </a:r>
            <a:r>
              <a:rPr lang="en-US" dirty="0"/>
              <a:t>(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, moral, </a:t>
            </a:r>
            <a:r>
              <a:rPr lang="en-US" dirty="0" err="1"/>
              <a:t>religius</a:t>
            </a:r>
            <a:r>
              <a:rPr lang="en-US" dirty="0"/>
              <a:t>) </a:t>
            </a: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rabicPeriod"/>
            </a:pP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Kualitas</a:t>
            </a:r>
            <a:r>
              <a:rPr lang="en-US" dirty="0"/>
              <a:t> SDM) </a:t>
            </a: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rabicPeriod"/>
            </a:pP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respek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bangsanya</a:t>
            </a:r>
            <a:r>
              <a:rPr lang="en-US" dirty="0"/>
              <a:t>, </a:t>
            </a:r>
            <a:r>
              <a:rPr lang="en-US" dirty="0" err="1"/>
              <a:t>nasionalisme</a:t>
            </a:r>
            <a:r>
              <a:rPr lang="en-US" dirty="0"/>
              <a:t>) </a:t>
            </a: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rabicPeriod"/>
            </a:pPr>
            <a:r>
              <a:rPr lang="en-US" dirty="0" err="1" smtClean="0"/>
              <a:t>Mondial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)</a:t>
            </a:r>
            <a:endParaRPr lang="en-US" dirty="0" smtClean="0"/>
          </a:p>
        </p:txBody>
      </p:sp>
      <p:sp>
        <p:nvSpPr>
          <p:cNvPr id="15" name="object 6"/>
          <p:cNvSpPr txBox="1"/>
          <p:nvPr/>
        </p:nvSpPr>
        <p:spPr>
          <a:xfrm>
            <a:off x="1156404" y="30823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Proses Berbangsa dan Bernegara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61571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06578" y="-2479041"/>
            <a:ext cx="716304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471911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Globalisasi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era / </a:t>
            </a:r>
            <a:r>
              <a:rPr lang="en-US" sz="2400" dirty="0" err="1"/>
              <a:t>jaman</a:t>
            </a:r>
            <a:r>
              <a:rPr lang="en-US" sz="2400" dirty="0"/>
              <a:t> yang </a:t>
            </a:r>
            <a:r>
              <a:rPr lang="en-US" sz="2400" dirty="0" err="1"/>
              <a:t>ditandai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tatanan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kemajuan</a:t>
            </a:r>
            <a:r>
              <a:rPr lang="en-US" sz="2400" dirty="0"/>
              <a:t> </a:t>
            </a:r>
            <a:r>
              <a:rPr lang="en-US" sz="2400" dirty="0" err="1" smtClean="0"/>
              <a:t>iptek</a:t>
            </a:r>
            <a:r>
              <a:rPr lang="en-US" sz="2400" dirty="0" smtClean="0"/>
              <a:t>. </a:t>
            </a:r>
          </a:p>
          <a:p>
            <a:pPr marL="469900" marR="5080" lvl="1" algn="just">
              <a:lnSpc>
                <a:spcPct val="100200"/>
              </a:lnSpc>
            </a:pPr>
            <a:endParaRPr lang="en-US" sz="2400" dirty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Lunturnya</a:t>
            </a:r>
            <a:r>
              <a:rPr lang="en-US" sz="2400" dirty="0" smtClean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2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smtClean="0"/>
              <a:t>: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 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 smtClean="0"/>
              <a:t>individualistis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matrealistis</a:t>
            </a:r>
            <a:endParaRPr lang="en-US" sz="2400" dirty="0" smtClean="0"/>
          </a:p>
        </p:txBody>
      </p:sp>
      <p:sp>
        <p:nvSpPr>
          <p:cNvPr id="15" name="object 6"/>
          <p:cNvSpPr txBox="1"/>
          <p:nvPr/>
        </p:nvSpPr>
        <p:spPr>
          <a:xfrm>
            <a:off x="1156404" y="30823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Tantangan Globalisasi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3101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84105" y="1643056"/>
            <a:ext cx="382341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MASALAH IDENTITAS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NASIONAL</a:t>
            </a:r>
          </a:p>
        </p:txBody>
      </p:sp>
    </p:spTree>
    <p:extLst>
      <p:ext uri="{BB962C8B-B14F-4D97-AF65-F5344CB8AC3E}">
        <p14:creationId xmlns:p14="http://schemas.microsoft.com/office/powerpoint/2010/main" val="18062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6"/>
          <p:cNvSpPr txBox="1"/>
          <p:nvPr/>
        </p:nvSpPr>
        <p:spPr>
          <a:xfrm>
            <a:off x="1156404" y="30823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Masalah Identitas Nasional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710465"/>
              </p:ext>
            </p:extLst>
          </p:nvPr>
        </p:nvGraphicFramePr>
        <p:xfrm>
          <a:off x="-33040" y="0"/>
          <a:ext cx="9106410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5470"/>
                <a:gridCol w="2939100"/>
                <a:gridCol w="3131840"/>
              </a:tblGrid>
              <a:tr h="99989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Keunggulan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Unsur-Unsur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Identitas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Kekurang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berhasilan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Unsur-unsur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Identitas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Alasan Kurang berhasilnya Pelaksanaan Identitas Nasional </a:t>
                      </a:r>
                      <a:endParaRPr lang="en-US" dirty="0"/>
                    </a:p>
                  </a:txBody>
                  <a:tcPr/>
                </a:tc>
              </a:tr>
              <a:tr h="1381203">
                <a:tc>
                  <a:txBody>
                    <a:bodyPr/>
                    <a:lstStyle/>
                    <a:p>
                      <a:r>
                        <a:rPr lang="en-US" smtClean="0"/>
                        <a:t>1. Identitas Fundamental : tetap tercantum dalam UUD 45 walaupun sudah di amandemen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mtClean="0"/>
                        <a:t>Baru dihayati pada tataran kognitif Impelemntasinya tidak konsisten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 </a:t>
                      </a:r>
                      <a:r>
                        <a:rPr lang="en-US" dirty="0" err="1" smtClean="0"/>
                        <a:t>pemimpin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rakyat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381203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Identitas</a:t>
                      </a:r>
                      <a:r>
                        <a:rPr lang="en-US" dirty="0" smtClean="0"/>
                        <a:t> Instrumental : </a:t>
                      </a:r>
                      <a:r>
                        <a:rPr lang="en-US" dirty="0" err="1" smtClean="0"/>
                        <a:t>Bahasa</a:t>
                      </a:r>
                      <a:r>
                        <a:rPr lang="en-US" dirty="0" smtClean="0"/>
                        <a:t> Indonesia </a:t>
                      </a:r>
                      <a:r>
                        <a:rPr lang="en-US" dirty="0" err="1" smtClean="0"/>
                        <a:t>sebagai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persatuan</a:t>
                      </a:r>
                      <a:r>
                        <a:rPr lang="en-US" dirty="0" smtClean="0"/>
                        <a:t> Indonesia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Bangsa</a:t>
                      </a:r>
                      <a:r>
                        <a:rPr lang="en-US" dirty="0" smtClean="0"/>
                        <a:t> Indonesia </a:t>
                      </a:r>
                      <a:r>
                        <a:rPr lang="en-US" dirty="0" err="1" smtClean="0"/>
                        <a:t>belum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benar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Primordial yang </a:t>
                      </a:r>
                      <a:r>
                        <a:rPr lang="en-US" dirty="0" err="1" smtClean="0"/>
                        <a:t>masih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tinggi</a:t>
                      </a:r>
                      <a:endParaRPr lang="en-US" dirty="0"/>
                    </a:p>
                  </a:txBody>
                  <a:tcPr/>
                </a:tc>
              </a:tr>
              <a:tr h="1381203">
                <a:tc>
                  <a:txBody>
                    <a:bodyPr/>
                    <a:lstStyle/>
                    <a:p>
                      <a:r>
                        <a:rPr lang="fi-FI" dirty="0" smtClean="0"/>
                        <a:t>3. Identitas Alamiah : kekayaan alam yang melimpah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Belum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mengoptimalkan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alam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ada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Kualitas</a:t>
                      </a:r>
                      <a:r>
                        <a:rPr lang="en-US" dirty="0" smtClean="0"/>
                        <a:t> SDM yang </a:t>
                      </a:r>
                      <a:r>
                        <a:rPr lang="en-US" dirty="0" err="1" smtClean="0"/>
                        <a:t>rendah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193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56024" y="1643056"/>
            <a:ext cx="38795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KASUS DI INDONESIA</a:t>
            </a:r>
          </a:p>
        </p:txBody>
      </p:sp>
    </p:spTree>
    <p:extLst>
      <p:ext uri="{BB962C8B-B14F-4D97-AF65-F5344CB8AC3E}">
        <p14:creationId xmlns:p14="http://schemas.microsoft.com/office/powerpoint/2010/main" val="36575981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6"/>
          <p:cNvSpPr txBox="1"/>
          <p:nvPr/>
        </p:nvSpPr>
        <p:spPr>
          <a:xfrm>
            <a:off x="1156404" y="30823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Masalah Identitas Nasional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427587"/>
              </p:ext>
            </p:extLst>
          </p:nvPr>
        </p:nvGraphicFramePr>
        <p:xfrm>
          <a:off x="0" y="-2"/>
          <a:ext cx="9144000" cy="5143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7895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Waktu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Tokoh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Pimpin</a:t>
                      </a:r>
                      <a:r>
                        <a:rPr lang="en-US" dirty="0" smtClean="0"/>
                        <a:t> 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Belakang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Akibat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kasus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tsb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Alternatif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pemecahan</a:t>
                      </a:r>
                      <a:endParaRPr lang="en-US" dirty="0"/>
                    </a:p>
                  </a:txBody>
                  <a:tcPr/>
                </a:tc>
              </a:tr>
              <a:tr h="1451318">
                <a:tc>
                  <a:txBody>
                    <a:bodyPr/>
                    <a:lstStyle/>
                    <a:p>
                      <a:r>
                        <a:rPr lang="it-IT" dirty="0" smtClean="0"/>
                        <a:t>1. ORLA Konfrontasi dgn Malaysia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Ir. </a:t>
                      </a:r>
                      <a:r>
                        <a:rPr lang="en-US" dirty="0" err="1" smtClean="0"/>
                        <a:t>Soekarno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Perebutan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wilayah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Kehilangan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sebagian</a:t>
                      </a:r>
                      <a:r>
                        <a:rPr lang="en-US" baseline="0" dirty="0" smtClean="0"/>
                        <a:t> Kalimantan Utara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Meningkatkan kerjasama bilateral dan ints</a:t>
                      </a:r>
                      <a:endParaRPr lang="en-US" dirty="0"/>
                    </a:p>
                  </a:txBody>
                  <a:tcPr/>
                </a:tc>
              </a:tr>
              <a:tr h="1451318">
                <a:tc>
                  <a:txBody>
                    <a:bodyPr/>
                    <a:lstStyle/>
                    <a:p>
                      <a:r>
                        <a:rPr lang="fi-FI" dirty="0" smtClean="0"/>
                        <a:t>2. ORBA Pemberon takan PKI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Aidit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Pancasila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Gugurnya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pahlawan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revolusi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Memperkuat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nilai-nilai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ideologi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451318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Reformasi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Lepasnya</a:t>
                      </a:r>
                      <a:r>
                        <a:rPr lang="en-US" dirty="0" smtClean="0"/>
                        <a:t> Timor </a:t>
                      </a:r>
                      <a:r>
                        <a:rPr lang="en-US" dirty="0" err="1" smtClean="0"/>
                        <a:t>Timur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BJ. </a:t>
                      </a:r>
                      <a:r>
                        <a:rPr lang="en-US" dirty="0" err="1" smtClean="0"/>
                        <a:t>Habibie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Tuntutan</a:t>
                      </a:r>
                      <a:r>
                        <a:rPr lang="en-US" dirty="0" smtClean="0"/>
                        <a:t> referendum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Kehilangan</a:t>
                      </a:r>
                      <a:r>
                        <a:rPr lang="en-US" dirty="0" smtClean="0"/>
                        <a:t> Timor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Timur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Konflik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diintervensi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pihak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asing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93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06578" y="-2479041"/>
            <a:ext cx="716304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471911"/>
            <a:ext cx="8496944" cy="301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/>
              <a:t>Penanaman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Identitas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Karakter</a:t>
            </a:r>
            <a:r>
              <a:rPr lang="en-US" sz="2800" dirty="0"/>
              <a:t> </a:t>
            </a:r>
            <a:r>
              <a:rPr lang="en-US" sz="2800" dirty="0" err="1" smtClean="0"/>
              <a:t>Bangsa</a:t>
            </a:r>
            <a:endParaRPr lang="en-US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800" dirty="0" smtClean="0"/>
              <a:t> 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800" dirty="0" smtClean="0"/>
              <a:t>•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endParaRPr lang="en-US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800" dirty="0" smtClean="0"/>
              <a:t>•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ketahanan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endParaRPr lang="en-US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800" dirty="0" smtClean="0"/>
              <a:t>• </a:t>
            </a:r>
            <a:r>
              <a:rPr lang="en-US" sz="2800" dirty="0"/>
              <a:t>Pembangunan </a:t>
            </a:r>
            <a:r>
              <a:rPr lang="en-US" sz="2800" dirty="0" err="1"/>
              <a:t>Karakter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endParaRPr lang="en-US" sz="28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800" dirty="0" smtClean="0"/>
              <a:t>•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dunia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(UU No. 20 </a:t>
            </a:r>
            <a:r>
              <a:rPr lang="en-US" sz="2800" dirty="0" err="1"/>
              <a:t>tahun</a:t>
            </a:r>
            <a:r>
              <a:rPr lang="en-US" sz="2800" dirty="0"/>
              <a:t> 2003)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3203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Makna Bangsa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621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ciri-ciri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wilayah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leluhur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solideritas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sosiologis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paguyuban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kodrati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ditakdirkan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senasib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sepenanggungan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>
                <a:ln w="10160">
                  <a:noFill/>
                  <a:prstDash val="solid"/>
                </a:ln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Pengertian Bangsa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236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sekelompok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sosiologis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sekelompok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 Kohn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golongan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beraneka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dirumuskan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Makna Negara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6153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 Negara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state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Inggris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Belanda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Perancis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(Latin),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rakyat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wilayah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permanen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berdaulat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konstitusional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mewujudkan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174920" y="1643056"/>
            <a:ext cx="50417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UNSUR-UNSUR PEMBENTUK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JATI DIRI BANGSA</a:t>
            </a:r>
          </a:p>
        </p:txBody>
      </p:sp>
    </p:spTree>
    <p:extLst>
      <p:ext uri="{BB962C8B-B14F-4D97-AF65-F5344CB8AC3E}">
        <p14:creationId xmlns:p14="http://schemas.microsoft.com/office/powerpoint/2010/main" val="63249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3140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800" dirty="0" err="1"/>
              <a:t>Identitas</a:t>
            </a:r>
            <a:r>
              <a:rPr lang="en-US" sz="2800" dirty="0"/>
              <a:t> fundamental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Pancasila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falsafah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,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. </a:t>
            </a:r>
            <a:endParaRPr lang="en-US" sz="28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800" dirty="0"/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800" dirty="0" err="1" smtClean="0"/>
              <a:t>Identitas</a:t>
            </a:r>
            <a:r>
              <a:rPr lang="en-US" sz="2800" dirty="0" smtClean="0"/>
              <a:t> </a:t>
            </a:r>
            <a:r>
              <a:rPr lang="en-US" sz="2800" dirty="0"/>
              <a:t>instrumental </a:t>
            </a:r>
            <a:r>
              <a:rPr lang="en-US" sz="2800" dirty="0" err="1"/>
              <a:t>adalah</a:t>
            </a:r>
            <a:r>
              <a:rPr lang="en-US" sz="2800" dirty="0"/>
              <a:t> UUD 1945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tata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perundangannya</a:t>
            </a:r>
            <a:r>
              <a:rPr lang="en-US" sz="2800" dirty="0"/>
              <a:t>, </a:t>
            </a:r>
            <a:r>
              <a:rPr lang="en-US" sz="2800" dirty="0" err="1"/>
              <a:t>bahasa</a:t>
            </a:r>
            <a:r>
              <a:rPr lang="en-US" sz="2800" dirty="0"/>
              <a:t> Indonesia, </a:t>
            </a:r>
            <a:r>
              <a:rPr lang="en-US" sz="2800" dirty="0" err="1"/>
              <a:t>lambang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, </a:t>
            </a:r>
            <a:r>
              <a:rPr lang="en-US" sz="2800" dirty="0" err="1"/>
              <a:t>bendera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lagu</a:t>
            </a:r>
            <a:r>
              <a:rPr lang="en-US" sz="2800" dirty="0"/>
              <a:t> Indonesia Raya.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522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207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800" dirty="0" err="1" smtClean="0">
                <a:latin typeface="Times New Roman"/>
                <a:cs typeface="Times New Roman"/>
              </a:rPr>
              <a:t>Identitas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alamiah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adalah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ruang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hidup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bangsa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sebagai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negara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kepulauan</a:t>
            </a:r>
            <a:r>
              <a:rPr lang="en-US" sz="2800" dirty="0" smtClean="0">
                <a:latin typeface="Times New Roman"/>
                <a:cs typeface="Times New Roman"/>
              </a:rPr>
              <a:t> yang </a:t>
            </a:r>
            <a:r>
              <a:rPr lang="en-US" sz="2800" dirty="0" err="1" smtClean="0">
                <a:latin typeface="Times New Roman"/>
                <a:cs typeface="Times New Roman"/>
              </a:rPr>
              <a:t>pluralis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dalam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suku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dirty="0" err="1" smtClean="0">
                <a:latin typeface="Times New Roman"/>
                <a:cs typeface="Times New Roman"/>
              </a:rPr>
              <a:t>bahasa</a:t>
            </a:r>
            <a:r>
              <a:rPr lang="en-US" sz="2800" dirty="0" smtClean="0">
                <a:latin typeface="Times New Roman"/>
                <a:cs typeface="Times New Roman"/>
              </a:rPr>
              <a:t>, agama, </a:t>
            </a:r>
            <a:r>
              <a:rPr lang="en-US" sz="2800" dirty="0" err="1" smtClean="0">
                <a:latin typeface="Times New Roman"/>
                <a:cs typeface="Times New Roman"/>
              </a:rPr>
              <a:t>dan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kepercayaan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serta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adat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budaya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dirty="0" err="1" smtClean="0">
                <a:latin typeface="Times New Roman"/>
                <a:cs typeface="Times New Roman"/>
              </a:rPr>
              <a:t>nilai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ideologis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dirty="0" err="1" smtClean="0">
                <a:latin typeface="Times New Roman"/>
                <a:cs typeface="Times New Roman"/>
              </a:rPr>
              <a:t>dan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falsafah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dalam</a:t>
            </a:r>
            <a:r>
              <a:rPr lang="en-US" sz="2800" dirty="0" smtClean="0">
                <a:latin typeface="Times New Roman"/>
                <a:cs typeface="Times New Roman"/>
              </a:rPr>
              <a:t> proses </a:t>
            </a:r>
            <a:r>
              <a:rPr lang="en-US" sz="2800" dirty="0" err="1" smtClean="0">
                <a:latin typeface="Times New Roman"/>
                <a:cs typeface="Times New Roman"/>
              </a:rPr>
              <a:t>berbangsa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dan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bernegara</a:t>
            </a:r>
            <a:r>
              <a:rPr lang="en-US" sz="2800" dirty="0" smtClean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7056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79543" y="1643056"/>
            <a:ext cx="383252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MENGAPA IDENTITAS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NASIONAL PENTING?</a:t>
            </a:r>
          </a:p>
        </p:txBody>
      </p:sp>
    </p:spTree>
    <p:extLst>
      <p:ext uri="{BB962C8B-B14F-4D97-AF65-F5344CB8AC3E}">
        <p14:creationId xmlns:p14="http://schemas.microsoft.com/office/powerpoint/2010/main" val="67265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1302</Words>
  <Application>Microsoft Office PowerPoint</Application>
  <PresentationFormat>On-screen Show (16:9)</PresentationFormat>
  <Paragraphs>191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121</cp:revision>
  <dcterms:created xsi:type="dcterms:W3CDTF">2022-09-03T23:08:24Z</dcterms:created>
  <dcterms:modified xsi:type="dcterms:W3CDTF">2023-08-21T10:10:19Z</dcterms:modified>
</cp:coreProperties>
</file>