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337" r:id="rId4"/>
    <p:sldId id="320" r:id="rId5"/>
    <p:sldId id="328" r:id="rId6"/>
    <p:sldId id="329" r:id="rId7"/>
    <p:sldId id="326" r:id="rId8"/>
    <p:sldId id="332" r:id="rId9"/>
    <p:sldId id="335" r:id="rId10"/>
    <p:sldId id="336" r:id="rId11"/>
    <p:sldId id="333" r:id="rId12"/>
    <p:sldId id="334" r:id="rId13"/>
    <p:sldId id="341" r:id="rId14"/>
    <p:sldId id="338" r:id="rId15"/>
    <p:sldId id="339" r:id="rId16"/>
    <p:sldId id="342" r:id="rId17"/>
    <p:sldId id="343" r:id="rId18"/>
    <p:sldId id="344" r:id="rId19"/>
    <p:sldId id="345" r:id="rId20"/>
    <p:sldId id="346" r:id="rId21"/>
    <p:sldId id="347" r:id="rId22"/>
    <p:sldId id="348" r:id="rId23"/>
    <p:sldId id="349" r:id="rId24"/>
    <p:sldId id="350" r:id="rId25"/>
    <p:sldId id="351" r:id="rId26"/>
    <p:sldId id="353" r:id="rId27"/>
    <p:sldId id="352" r:id="rId28"/>
    <p:sldId id="354" r:id="rId29"/>
    <p:sldId id="272" r:id="rId3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73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841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12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062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38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46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111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65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339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67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405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233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812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291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1575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58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769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433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47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91623" y="1643056"/>
            <a:ext cx="460831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INTEGRASI NASIONAL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proses </a:t>
            </a:r>
            <a:r>
              <a:rPr lang="en-US" sz="2400" dirty="0" err="1"/>
              <a:t>penyusuaian</a:t>
            </a:r>
            <a:r>
              <a:rPr lang="en-US" sz="2400" dirty="0"/>
              <a:t> </a:t>
            </a:r>
            <a:r>
              <a:rPr lang="en-US" sz="2400" dirty="0" err="1"/>
              <a:t>unsur-unsur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unsurunsur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meliputi</a:t>
            </a:r>
            <a:r>
              <a:rPr lang="en-US" sz="2400" dirty="0"/>
              <a:t> </a:t>
            </a:r>
            <a:r>
              <a:rPr lang="en-US" sz="2400" dirty="0" err="1"/>
              <a:t>ras</a:t>
            </a:r>
            <a:r>
              <a:rPr lang="en-US" sz="2400" dirty="0"/>
              <a:t>, </a:t>
            </a:r>
            <a:r>
              <a:rPr lang="en-US" sz="2400" dirty="0" err="1"/>
              <a:t>etnis</a:t>
            </a:r>
            <a:r>
              <a:rPr lang="en-US" sz="2400" dirty="0"/>
              <a:t>, agama </a:t>
            </a:r>
            <a:r>
              <a:rPr lang="en-US" sz="2400" dirty="0" err="1"/>
              <a:t>Bahasa</a:t>
            </a:r>
            <a:r>
              <a:rPr lang="en-US" sz="2400" dirty="0"/>
              <a:t>, </a:t>
            </a:r>
            <a:r>
              <a:rPr lang="en-US" sz="2400" dirty="0" err="1"/>
              <a:t>kebiasaan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lain </a:t>
            </a:r>
            <a:r>
              <a:rPr lang="en-US" sz="2400" dirty="0" err="1"/>
              <a:t>sebagainya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Integrasi Sosial Budaya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84243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guna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kesetiaan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identitas-identitas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diciptakan</a:t>
            </a:r>
            <a:r>
              <a:rPr lang="en-US" sz="2400" dirty="0"/>
              <a:t> (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) missal,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, symbol </a:t>
            </a:r>
            <a:r>
              <a:rPr lang="en-US" sz="2400" dirty="0" err="1"/>
              <a:t>negara</a:t>
            </a:r>
            <a:r>
              <a:rPr lang="en-US" sz="2400" dirty="0"/>
              <a:t>, </a:t>
            </a:r>
            <a:r>
              <a:rPr lang="en-US" sz="2400" dirty="0" err="1"/>
              <a:t>semboyan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, </a:t>
            </a:r>
            <a:r>
              <a:rPr lang="en-US" sz="2400" dirty="0" err="1"/>
              <a:t>ideologi</a:t>
            </a:r>
            <a:r>
              <a:rPr lang="en-US" sz="2400" dirty="0"/>
              <a:t> </a:t>
            </a:r>
            <a:r>
              <a:rPr lang="en-US" sz="2400" dirty="0" err="1"/>
              <a:t>nasional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.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Pentingnya Integrasi Nasional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800" dirty="0" err="1"/>
              <a:t>Kebalikan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disintegrasi</a:t>
            </a:r>
            <a:r>
              <a:rPr lang="en-US" sz="2800" dirty="0"/>
              <a:t> 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</a:t>
            </a:r>
            <a:r>
              <a:rPr lang="en-US" sz="2800" dirty="0" err="1"/>
              <a:t>berarti</a:t>
            </a:r>
            <a:r>
              <a:rPr lang="en-US" sz="2800" dirty="0"/>
              <a:t> </a:t>
            </a:r>
            <a:r>
              <a:rPr lang="en-US" sz="2800" dirty="0" err="1"/>
              <a:t>penyatuan</a:t>
            </a:r>
            <a:r>
              <a:rPr lang="en-US" sz="2800" dirty="0"/>
              <a:t>, </a:t>
            </a:r>
            <a:r>
              <a:rPr lang="en-US" sz="2800" dirty="0" err="1"/>
              <a:t>keterpaduan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didalamnya</a:t>
            </a:r>
            <a:r>
              <a:rPr lang="en-US" sz="2800" dirty="0"/>
              <a:t>, </a:t>
            </a:r>
            <a:r>
              <a:rPr lang="en-US" sz="2800" dirty="0" err="1"/>
              <a:t>disintegrasi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diartikan</a:t>
            </a:r>
            <a:r>
              <a:rPr lang="en-US" sz="2800" dirty="0"/>
              <a:t> </a:t>
            </a:r>
            <a:r>
              <a:rPr lang="en-US" sz="2800" dirty="0" err="1"/>
              <a:t>ketidakpaduan</a:t>
            </a:r>
            <a:r>
              <a:rPr lang="en-US" sz="2800" dirty="0"/>
              <a:t>, </a:t>
            </a:r>
            <a:r>
              <a:rPr lang="en-US" sz="2800" dirty="0" err="1"/>
              <a:t>keterpecahan</a:t>
            </a:r>
            <a:r>
              <a:rPr lang="en-US" sz="2800" dirty="0"/>
              <a:t> </a:t>
            </a:r>
            <a:r>
              <a:rPr lang="en-US" sz="2800" dirty="0" err="1"/>
              <a:t>diantara</a:t>
            </a:r>
            <a:r>
              <a:rPr lang="en-US" sz="2800" dirty="0"/>
              <a:t> </a:t>
            </a:r>
            <a:r>
              <a:rPr lang="en-US" sz="2800" dirty="0" err="1"/>
              <a:t>unsur-unsur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. </a:t>
            </a:r>
            <a:endParaRPr lang="en-US" sz="28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200" dirty="0" smtClean="0">
                <a:solidFill>
                  <a:schemeClr val="bg1"/>
                </a:solidFill>
                <a:latin typeface="Times New Roman"/>
                <a:cs typeface="Times New Roman"/>
              </a:rPr>
              <a:t>Integrasi Versus Disintegrasi</a:t>
            </a:r>
            <a:endParaRPr lang="sv-SE" sz="32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14039" y="1643056"/>
            <a:ext cx="476354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MENGGALI SUMBER HISTORIS,</a:t>
            </a:r>
          </a:p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SOSIOLOGIS, POLITIK TENTANG</a:t>
            </a:r>
          </a:p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INTEGRASI NASIONAL</a:t>
            </a:r>
          </a:p>
        </p:txBody>
      </p:sp>
    </p:spTree>
    <p:extLst>
      <p:ext uri="{BB962C8B-B14F-4D97-AF65-F5344CB8AC3E}">
        <p14:creationId xmlns:p14="http://schemas.microsoft.com/office/powerpoint/2010/main" val="351086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6240"/>
            <a:ext cx="9144000" cy="1321481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88767" y="-2402966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suroyo</a:t>
            </a:r>
            <a:r>
              <a:rPr lang="en-US" sz="2800" dirty="0"/>
              <a:t> (2002), </a:t>
            </a:r>
            <a:r>
              <a:rPr lang="en-US" sz="2800" dirty="0" err="1"/>
              <a:t>ternyata</a:t>
            </a:r>
            <a:r>
              <a:rPr lang="en-US" sz="2800" dirty="0"/>
              <a:t> </a:t>
            </a:r>
            <a:r>
              <a:rPr lang="en-US" sz="2800" dirty="0" err="1"/>
              <a:t>sejarah</a:t>
            </a:r>
            <a:r>
              <a:rPr lang="en-US" sz="2800" dirty="0"/>
              <a:t>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bangsa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mengalami</a:t>
            </a:r>
            <a:r>
              <a:rPr lang="en-US" sz="2800" dirty="0"/>
              <a:t> </a:t>
            </a:r>
            <a:r>
              <a:rPr lang="en-US" sz="2800" dirty="0" err="1"/>
              <a:t>pembangunan</a:t>
            </a:r>
            <a:r>
              <a:rPr lang="en-US" sz="2800" dirty="0"/>
              <a:t> </a:t>
            </a:r>
            <a:r>
              <a:rPr lang="en-US" sz="2800" dirty="0" err="1"/>
              <a:t>integrasi</a:t>
            </a:r>
            <a:r>
              <a:rPr lang="en-US" sz="2800" dirty="0"/>
              <a:t> </a:t>
            </a: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bernegara</a:t>
            </a:r>
            <a:r>
              <a:rPr lang="en-US" sz="2800" dirty="0"/>
              <a:t> Indonesia yang </a:t>
            </a:r>
            <a:r>
              <a:rPr lang="en-US" sz="2800" dirty="0" err="1"/>
              <a:t>merdeka</a:t>
            </a:r>
            <a:r>
              <a:rPr lang="en-US" sz="2800" dirty="0"/>
              <a:t> </a:t>
            </a:r>
            <a:r>
              <a:rPr lang="en-US" sz="2800" dirty="0" err="1"/>
              <a:t>menurutnya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3 model </a:t>
            </a:r>
            <a:r>
              <a:rPr lang="en-US" sz="2800" dirty="0" err="1"/>
              <a:t>integrasi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sejarah</a:t>
            </a:r>
            <a:r>
              <a:rPr lang="en-US" sz="2800" dirty="0"/>
              <a:t> </a:t>
            </a:r>
            <a:r>
              <a:rPr lang="en-US" sz="2800" dirty="0" err="1"/>
              <a:t>perkembangan</a:t>
            </a:r>
            <a:r>
              <a:rPr lang="en-US" sz="2800" dirty="0"/>
              <a:t> </a:t>
            </a:r>
            <a:r>
              <a:rPr lang="en-US" sz="2800" dirty="0" err="1"/>
              <a:t>integrarasi</a:t>
            </a:r>
            <a:r>
              <a:rPr lang="en-US" sz="2800" dirty="0"/>
              <a:t> di Indonesia, </a:t>
            </a:r>
            <a:r>
              <a:rPr lang="en-US" sz="2800" dirty="0" err="1"/>
              <a:t>yakni</a:t>
            </a:r>
            <a:r>
              <a:rPr lang="en-US" sz="2800" dirty="0" smtClean="0"/>
              <a:t>: ( Slide </a:t>
            </a:r>
            <a:r>
              <a:rPr lang="en-US" sz="2800" dirty="0" err="1" smtClean="0"/>
              <a:t>Selanjutnya</a:t>
            </a:r>
            <a:r>
              <a:rPr lang="en-US" sz="2800" dirty="0" smtClean="0"/>
              <a:t>)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Perkembangan Sejarah Integrasi Nasional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82961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60970" y="-2402966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Model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kemaharajaan</a:t>
            </a:r>
            <a:r>
              <a:rPr lang="en-US" sz="2000" dirty="0"/>
              <a:t> (imperium) </a:t>
            </a:r>
            <a:r>
              <a:rPr lang="en-US" sz="2000" dirty="0" err="1"/>
              <a:t>majapahit</a:t>
            </a:r>
            <a:r>
              <a:rPr lang="en-US" sz="2000" dirty="0"/>
              <a:t>.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kemaharajaan</a:t>
            </a:r>
            <a:r>
              <a:rPr lang="en-US" sz="2000" dirty="0"/>
              <a:t> yang </a:t>
            </a:r>
            <a:r>
              <a:rPr lang="en-US" sz="2000" dirty="0" err="1"/>
              <a:t>begitu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berstruktur</a:t>
            </a:r>
            <a:r>
              <a:rPr lang="en-US" sz="2000" dirty="0"/>
              <a:t> </a:t>
            </a:r>
            <a:r>
              <a:rPr lang="en-US" sz="2000" dirty="0" err="1"/>
              <a:t>konsentris</a:t>
            </a:r>
            <a:r>
              <a:rPr lang="en-US" sz="2000" dirty="0"/>
              <a:t>. </a:t>
            </a:r>
            <a:r>
              <a:rPr lang="en-US" sz="2000" dirty="0" err="1"/>
              <a:t>Dimulai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konsentris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inti</a:t>
            </a:r>
            <a:r>
              <a:rPr lang="en-US" sz="2000" dirty="0"/>
              <a:t> </a:t>
            </a:r>
            <a:r>
              <a:rPr lang="en-US" sz="2000" dirty="0" err="1"/>
              <a:t>kerajaan</a:t>
            </a:r>
            <a:r>
              <a:rPr lang="en-US" sz="2000" dirty="0"/>
              <a:t>(</a:t>
            </a:r>
            <a:r>
              <a:rPr lang="en-US" sz="2000" dirty="0" err="1"/>
              <a:t>nagara</a:t>
            </a:r>
            <a:r>
              <a:rPr lang="en-US" sz="2000" dirty="0"/>
              <a:t> </a:t>
            </a:r>
            <a:r>
              <a:rPr lang="en-US" sz="2000" dirty="0" err="1"/>
              <a:t>agung</a:t>
            </a:r>
            <a:r>
              <a:rPr lang="en-US" sz="2000" dirty="0"/>
              <a:t>): </a:t>
            </a:r>
            <a:r>
              <a:rPr lang="en-US" sz="2000" dirty="0" err="1"/>
              <a:t>pulau</a:t>
            </a:r>
            <a:r>
              <a:rPr lang="en-US" sz="2000" dirty="0"/>
              <a:t> </a:t>
            </a:r>
            <a:r>
              <a:rPr lang="en-US" sz="2000" dirty="0" err="1"/>
              <a:t>jawa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madura</a:t>
            </a:r>
            <a:r>
              <a:rPr lang="en-US" sz="2000" dirty="0"/>
              <a:t> yang </a:t>
            </a:r>
            <a:r>
              <a:rPr lang="en-US" sz="2000" dirty="0" err="1"/>
              <a:t>diperintah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raja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saudara-saudaranya</a:t>
            </a:r>
            <a:r>
              <a:rPr lang="en-US" sz="2000" dirty="0"/>
              <a:t>. </a:t>
            </a:r>
            <a:r>
              <a:rPr lang="en-US" sz="2000" dirty="0" err="1"/>
              <a:t>Konsentris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diluar</a:t>
            </a:r>
            <a:r>
              <a:rPr lang="en-US" sz="2000" dirty="0"/>
              <a:t> </a:t>
            </a:r>
            <a:r>
              <a:rPr lang="en-US" sz="2000" dirty="0" err="1"/>
              <a:t>jawa</a:t>
            </a:r>
            <a:r>
              <a:rPr lang="en-US" sz="2000" dirty="0"/>
              <a:t> (</a:t>
            </a:r>
            <a:r>
              <a:rPr lang="en-US" sz="2000" dirty="0" err="1"/>
              <a:t>mancanegara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pasisiran</a:t>
            </a:r>
            <a:r>
              <a:rPr lang="en-US" sz="2000" dirty="0"/>
              <a:t>) yang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kerajaan-kerajaan</a:t>
            </a:r>
            <a:r>
              <a:rPr lang="en-US" sz="2000" dirty="0"/>
              <a:t> </a:t>
            </a:r>
            <a:r>
              <a:rPr lang="en-US" sz="2000" dirty="0" err="1"/>
              <a:t>otonom</a:t>
            </a:r>
            <a:r>
              <a:rPr lang="en-US" sz="2000" dirty="0"/>
              <a:t>.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Model Integrasi Imperium Majapahit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7547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26475" y="-2798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60970" y="-2402966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Model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hindia</a:t>
            </a:r>
            <a:r>
              <a:rPr lang="en-US" sz="2400" dirty="0"/>
              <a:t> </a:t>
            </a:r>
            <a:r>
              <a:rPr lang="en-US" sz="2400" dirty="0" err="1"/>
              <a:t>belanda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sepenuhnya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abad</a:t>
            </a:r>
            <a:r>
              <a:rPr lang="en-US" sz="2400" dirty="0"/>
              <a:t> XX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yang </a:t>
            </a:r>
            <a:r>
              <a:rPr lang="en-US" sz="2400" dirty="0" err="1"/>
              <a:t>terantang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sabang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marauke</a:t>
            </a:r>
            <a:r>
              <a:rPr lang="en-US" sz="2400" dirty="0"/>
              <a:t>.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Model Integrasi Kolonial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4738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928" y="-19877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7921" y="-2476017"/>
            <a:ext cx="698022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Model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proses </a:t>
            </a:r>
            <a:r>
              <a:rPr lang="en-US" sz="2000" dirty="0" err="1"/>
              <a:t>berintegrasinya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bernegara</a:t>
            </a:r>
            <a:r>
              <a:rPr lang="en-US" sz="2000" dirty="0"/>
              <a:t> </a:t>
            </a:r>
            <a:r>
              <a:rPr lang="en-US" sz="2000" dirty="0" err="1"/>
              <a:t>merdeka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1945. </a:t>
            </a:r>
            <a:r>
              <a:rPr lang="en-US" sz="2000" dirty="0" err="1"/>
              <a:t>Meskipun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colonial,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model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berbeda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model </a:t>
            </a:r>
            <a:r>
              <a:rPr lang="en-US" sz="2000" dirty="0" err="1"/>
              <a:t>kedua</a:t>
            </a:r>
            <a:r>
              <a:rPr lang="en-US" sz="2000" dirty="0"/>
              <a:t>. </a:t>
            </a:r>
            <a:r>
              <a:rPr lang="en-US" sz="2000" dirty="0" err="1"/>
              <a:t>Integrasi</a:t>
            </a:r>
            <a:r>
              <a:rPr lang="en-US" sz="2000" dirty="0"/>
              <a:t> model </a:t>
            </a:r>
            <a:r>
              <a:rPr lang="en-US" sz="2000" dirty="0" err="1"/>
              <a:t>ketiga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membentuk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yang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yang </a:t>
            </a:r>
            <a:r>
              <a:rPr lang="en-US" sz="2000" dirty="0" err="1"/>
              <a:t>merdeka</a:t>
            </a:r>
            <a:r>
              <a:rPr lang="en-US" sz="2000" dirty="0"/>
              <a:t>,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semangat</a:t>
            </a:r>
            <a:r>
              <a:rPr lang="en-US" sz="2000" dirty="0"/>
              <a:t> </a:t>
            </a:r>
            <a:r>
              <a:rPr lang="en-US" sz="2000" dirty="0" err="1"/>
              <a:t>kebangsaan</a:t>
            </a:r>
            <a:r>
              <a:rPr lang="en-US" sz="2000" dirty="0"/>
              <a:t> (</a:t>
            </a:r>
            <a:r>
              <a:rPr lang="en-US" sz="2000" dirty="0" err="1"/>
              <a:t>nasionalisme</a:t>
            </a:r>
            <a:r>
              <a:rPr lang="en-US" sz="2000" dirty="0"/>
              <a:t>) yang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kesadaran</a:t>
            </a:r>
            <a:r>
              <a:rPr lang="en-US" sz="2000" dirty="0"/>
              <a:t> </a:t>
            </a:r>
            <a:r>
              <a:rPr lang="en-US" sz="2000" dirty="0" err="1"/>
              <a:t>kebangsaan</a:t>
            </a:r>
            <a:r>
              <a:rPr lang="en-US" sz="2000" dirty="0"/>
              <a:t> yang </a:t>
            </a:r>
            <a:r>
              <a:rPr lang="en-US" sz="2000" dirty="0" err="1" smtClean="0"/>
              <a:t>baru</a:t>
            </a:r>
            <a:r>
              <a:rPr lang="en-US" sz="2000" dirty="0" smtClean="0"/>
              <a:t>.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Model Integrasi Nasional Indonesia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7540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AutoNum type="arabicParenR"/>
            </a:pP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/>
              <a:t>Perintis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perintis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</a:t>
            </a:r>
            <a:r>
              <a:rPr lang="en-US" sz="1600" dirty="0" err="1"/>
              <a:t>dirintisnya</a:t>
            </a:r>
            <a:r>
              <a:rPr lang="en-US" sz="1600" dirty="0"/>
              <a:t> </a:t>
            </a:r>
            <a:r>
              <a:rPr lang="en-US" sz="1600" dirty="0" err="1"/>
              <a:t>semangat</a:t>
            </a:r>
            <a:r>
              <a:rPr lang="en-US" sz="1600" dirty="0"/>
              <a:t> </a:t>
            </a:r>
            <a:r>
              <a:rPr lang="en-US" sz="1600" dirty="0" err="1"/>
              <a:t>kebangsaan</a:t>
            </a:r>
            <a:r>
              <a:rPr lang="en-US" sz="1600" dirty="0"/>
              <a:t>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pembentukan</a:t>
            </a:r>
            <a:r>
              <a:rPr lang="en-US" sz="1600" dirty="0"/>
              <a:t> </a:t>
            </a:r>
            <a:r>
              <a:rPr lang="en-US" sz="1600" dirty="0" err="1"/>
              <a:t>organisasi-organisasi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. </a:t>
            </a:r>
            <a:endParaRPr lang="en-US" sz="1600" dirty="0" smtClean="0"/>
          </a:p>
          <a:p>
            <a:pPr marL="812800" marR="5080" lvl="1" indent="-342900" algn="just">
              <a:lnSpc>
                <a:spcPct val="100200"/>
              </a:lnSpc>
              <a:buAutoNum type="arabicParenR"/>
            </a:pP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/>
              <a:t>Penegas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penegas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mulai</a:t>
            </a:r>
            <a:r>
              <a:rPr lang="en-US" sz="1600" dirty="0"/>
              <a:t> </a:t>
            </a:r>
            <a:r>
              <a:rPr lang="en-US" sz="1600" dirty="0" err="1"/>
              <a:t>ditegaskannya</a:t>
            </a:r>
            <a:r>
              <a:rPr lang="en-US" sz="1600" dirty="0"/>
              <a:t> </a:t>
            </a:r>
            <a:r>
              <a:rPr lang="en-US" sz="1600" dirty="0" err="1"/>
              <a:t>semangat</a:t>
            </a:r>
            <a:r>
              <a:rPr lang="en-US" sz="1600" dirty="0"/>
              <a:t> </a:t>
            </a:r>
            <a:r>
              <a:rPr lang="en-US" sz="1600" dirty="0" err="1"/>
              <a:t>kebangsaan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Indonesia yang </a:t>
            </a:r>
            <a:r>
              <a:rPr lang="en-US" sz="1600" dirty="0" err="1"/>
              <a:t>ditandai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peristiwa</a:t>
            </a:r>
            <a:r>
              <a:rPr lang="en-US" sz="1600" dirty="0"/>
              <a:t> </a:t>
            </a:r>
            <a:r>
              <a:rPr lang="en-US" sz="1600" dirty="0" err="1"/>
              <a:t>sumpah</a:t>
            </a:r>
            <a:r>
              <a:rPr lang="en-US" sz="1600" dirty="0"/>
              <a:t> </a:t>
            </a:r>
            <a:r>
              <a:rPr lang="en-US" sz="1600" dirty="0" err="1"/>
              <a:t>pemuda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28 </a:t>
            </a:r>
            <a:r>
              <a:rPr lang="en-US" sz="1600" dirty="0" err="1"/>
              <a:t>oktober</a:t>
            </a:r>
            <a:r>
              <a:rPr lang="en-US" sz="1600" dirty="0"/>
              <a:t> 1928. </a:t>
            </a:r>
            <a:endParaRPr lang="en-US" sz="1600" dirty="0" smtClean="0"/>
          </a:p>
          <a:p>
            <a:pPr marL="812800" marR="5080" lvl="1" indent="-342900" algn="just">
              <a:lnSpc>
                <a:spcPct val="100200"/>
              </a:lnSpc>
              <a:buAutoNum type="arabicParenR"/>
            </a:pP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/>
              <a:t>Percobaaan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Indonesia </a:t>
            </a:r>
            <a:r>
              <a:rPr lang="en-US" sz="1600" dirty="0" err="1"/>
              <a:t>melalui</a:t>
            </a:r>
            <a:r>
              <a:rPr lang="en-US" sz="1600" dirty="0"/>
              <a:t> </a:t>
            </a:r>
            <a:r>
              <a:rPr lang="en-US" sz="1600" dirty="0" err="1"/>
              <a:t>organisasi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 </a:t>
            </a:r>
            <a:r>
              <a:rPr lang="en-US" sz="1600" dirty="0" err="1"/>
              <a:t>mencoba</a:t>
            </a:r>
            <a:r>
              <a:rPr lang="en-US" sz="1600" dirty="0"/>
              <a:t> </a:t>
            </a:r>
            <a:r>
              <a:rPr lang="en-US" sz="1600" dirty="0" err="1"/>
              <a:t>meminta</a:t>
            </a:r>
            <a:r>
              <a:rPr lang="en-US" sz="1600" dirty="0"/>
              <a:t> </a:t>
            </a:r>
            <a:r>
              <a:rPr lang="en-US" sz="1600" dirty="0" err="1"/>
              <a:t>kemerdekaan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belanda</a:t>
            </a:r>
            <a:r>
              <a:rPr lang="en-US" sz="1600" dirty="0"/>
              <a:t>. </a:t>
            </a:r>
            <a:r>
              <a:rPr lang="en-US" sz="1600" dirty="0" err="1"/>
              <a:t>Organisasi-organisasi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 yang </a:t>
            </a:r>
            <a:r>
              <a:rPr lang="en-US" sz="1600" dirty="0" err="1"/>
              <a:t>tergabung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GAPI (</a:t>
            </a:r>
            <a:r>
              <a:rPr lang="en-US" sz="1600" dirty="0" err="1"/>
              <a:t>gabungan</a:t>
            </a:r>
            <a:r>
              <a:rPr lang="en-US" sz="1600" dirty="0"/>
              <a:t> </a:t>
            </a:r>
            <a:r>
              <a:rPr lang="en-US" sz="1600" dirty="0" err="1"/>
              <a:t>politik</a:t>
            </a:r>
            <a:r>
              <a:rPr lang="en-US" sz="1600" dirty="0"/>
              <a:t> Indonesia) </a:t>
            </a:r>
            <a:r>
              <a:rPr lang="en-US" sz="1600" dirty="0" err="1"/>
              <a:t>tahun</a:t>
            </a:r>
            <a:r>
              <a:rPr lang="en-US" sz="1600" dirty="0"/>
              <a:t> 1938 </a:t>
            </a:r>
            <a:r>
              <a:rPr lang="en-US" sz="1600" dirty="0" err="1"/>
              <a:t>mengusulkan</a:t>
            </a:r>
            <a:r>
              <a:rPr lang="en-US" sz="1600" dirty="0"/>
              <a:t> </a:t>
            </a:r>
            <a:r>
              <a:rPr lang="en-US" sz="1600" dirty="0" err="1"/>
              <a:t>indonesia</a:t>
            </a:r>
            <a:r>
              <a:rPr lang="en-US" sz="1600" dirty="0"/>
              <a:t> </a:t>
            </a:r>
            <a:r>
              <a:rPr lang="en-US" sz="1600" dirty="0" err="1"/>
              <a:t>berparlemen</a:t>
            </a:r>
            <a:r>
              <a:rPr lang="en-US" sz="1600" dirty="0"/>
              <a:t>. </a:t>
            </a:r>
            <a:endParaRPr lang="en-US" sz="1600" dirty="0" smtClean="0"/>
          </a:p>
          <a:p>
            <a:pPr marL="812800" marR="5080" lvl="1" indent="-342900" algn="just">
              <a:lnSpc>
                <a:spcPct val="100200"/>
              </a:lnSpc>
              <a:buAutoNum type="arabicParenR"/>
            </a:pP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/>
              <a:t>Pendobrak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masa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semangat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pergerakan</a:t>
            </a:r>
            <a:r>
              <a:rPr lang="en-US" sz="1600" dirty="0"/>
              <a:t> </a:t>
            </a:r>
            <a:r>
              <a:rPr lang="en-US" sz="1600" dirty="0" err="1"/>
              <a:t>kebangsaan</a:t>
            </a:r>
            <a:r>
              <a:rPr lang="en-US" sz="1600" dirty="0"/>
              <a:t> Indonesia </a:t>
            </a:r>
            <a:r>
              <a:rPr lang="en-US" sz="1600" dirty="0" err="1"/>
              <a:t>telah</a:t>
            </a:r>
            <a:r>
              <a:rPr lang="en-US" sz="1600" dirty="0"/>
              <a:t> </a:t>
            </a:r>
            <a:r>
              <a:rPr lang="en-US" sz="1600" dirty="0" err="1"/>
              <a:t>berhasil</a:t>
            </a:r>
            <a:r>
              <a:rPr lang="en-US" sz="1600" dirty="0"/>
              <a:t> </a:t>
            </a:r>
            <a:r>
              <a:rPr lang="en-US" sz="1600" dirty="0" err="1"/>
              <a:t>mendorong</a:t>
            </a:r>
            <a:r>
              <a:rPr lang="en-US" sz="1600" dirty="0"/>
              <a:t> </a:t>
            </a:r>
            <a:r>
              <a:rPr lang="en-US" sz="1600" dirty="0" err="1"/>
              <a:t>belenggu</a:t>
            </a:r>
            <a:r>
              <a:rPr lang="en-US" sz="1600" dirty="0"/>
              <a:t> </a:t>
            </a:r>
            <a:r>
              <a:rPr lang="en-US" sz="1600" dirty="0" err="1"/>
              <a:t>penjajahan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menghasilkan</a:t>
            </a:r>
            <a:r>
              <a:rPr lang="en-US" sz="1600" dirty="0"/>
              <a:t> </a:t>
            </a:r>
            <a:r>
              <a:rPr lang="en-US" sz="1600" dirty="0" err="1"/>
              <a:t>kemerdekaan</a:t>
            </a:r>
            <a:r>
              <a:rPr lang="en-US" sz="1600" dirty="0"/>
              <a:t>. </a:t>
            </a:r>
            <a:r>
              <a:rPr lang="en-US" sz="1600" dirty="0" err="1"/>
              <a:t>Kemerdekaan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Indonesia </a:t>
            </a:r>
            <a:r>
              <a:rPr lang="en-US" sz="1600" dirty="0" err="1"/>
              <a:t>diproklamirkan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tanggal</a:t>
            </a:r>
            <a:r>
              <a:rPr lang="en-US" sz="1600" dirty="0"/>
              <a:t> 17 </a:t>
            </a:r>
            <a:r>
              <a:rPr lang="en-US" sz="1600" dirty="0" err="1"/>
              <a:t>agustus</a:t>
            </a:r>
            <a:r>
              <a:rPr lang="en-US" sz="1600" dirty="0"/>
              <a:t> 1945. </a:t>
            </a:r>
            <a:r>
              <a:rPr lang="en-US" sz="1600" dirty="0" err="1"/>
              <a:t>Sejak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Indonesia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</a:t>
            </a:r>
            <a:r>
              <a:rPr lang="en-US" sz="1600" dirty="0" err="1"/>
              <a:t>merdeka</a:t>
            </a:r>
            <a:r>
              <a:rPr lang="en-US" sz="1600" dirty="0"/>
              <a:t>, </a:t>
            </a:r>
            <a:r>
              <a:rPr lang="en-US" sz="1600" dirty="0" err="1"/>
              <a:t>bebas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sederajat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lain</a:t>
            </a:r>
            <a:endParaRPr lang="en-US" sz="16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Tahapan-tahapan Penumbuhan Kesadaran 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Berbangsa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126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49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AutoNum type="alphaLcParenR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Ancaman</a:t>
            </a:r>
            <a:r>
              <a:rPr lang="en-US" dirty="0"/>
              <a:t> Dari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bersatu</a:t>
            </a:r>
            <a:r>
              <a:rPr lang="en-US" dirty="0"/>
              <a:t>,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,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ras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musuh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penjajah</a:t>
            </a:r>
            <a:r>
              <a:rPr lang="en-US" dirty="0"/>
              <a:t> </a:t>
            </a:r>
            <a:r>
              <a:rPr lang="en-US" dirty="0" err="1"/>
              <a:t>belanda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Indonesia, </a:t>
            </a:r>
            <a:r>
              <a:rPr lang="en-US" dirty="0" err="1"/>
              <a:t>masyarakat</a:t>
            </a:r>
            <a:r>
              <a:rPr lang="en-US" dirty="0"/>
              <a:t> Indonesia </a:t>
            </a:r>
            <a:r>
              <a:rPr lang="en-US" dirty="0" err="1"/>
              <a:t>bersatu</a:t>
            </a:r>
            <a:r>
              <a:rPr lang="en-US" dirty="0"/>
              <a:t>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melawannya</a:t>
            </a:r>
            <a:r>
              <a:rPr lang="en-US" dirty="0"/>
              <a:t>. </a:t>
            </a: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lphaLcParenR"/>
            </a:pPr>
            <a:endParaRPr lang="en-US" dirty="0" smtClean="0"/>
          </a:p>
          <a:p>
            <a:pPr marL="812800" marR="5080" lvl="1" indent="-342900" algn="just">
              <a:lnSpc>
                <a:spcPct val="100200"/>
              </a:lnSpc>
              <a:buAutoNum type="alphaLcParenR"/>
            </a:pPr>
            <a:r>
              <a:rPr lang="en-US" dirty="0" smtClean="0"/>
              <a:t>Gaya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Gaya </a:t>
            </a:r>
            <a:r>
              <a:rPr lang="en-US" dirty="0" err="1"/>
              <a:t>politik</a:t>
            </a:r>
            <a:r>
              <a:rPr lang="en-US" dirty="0"/>
              <a:t> para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Pemimpin</a:t>
            </a:r>
            <a:r>
              <a:rPr lang="en-US" dirty="0"/>
              <a:t> yang </a:t>
            </a:r>
            <a:r>
              <a:rPr lang="en-US" dirty="0" err="1"/>
              <a:t>karismatik</a:t>
            </a:r>
            <a:r>
              <a:rPr lang="en-US" dirty="0"/>
              <a:t>, </a:t>
            </a:r>
            <a:r>
              <a:rPr lang="en-US" dirty="0" err="1"/>
              <a:t>dicintai</a:t>
            </a:r>
            <a:r>
              <a:rPr lang="en-US" dirty="0"/>
              <a:t> </a:t>
            </a:r>
            <a:r>
              <a:rPr lang="en-US" dirty="0" err="1"/>
              <a:t>rakyatnya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memliki</a:t>
            </a:r>
            <a:r>
              <a:rPr lang="en-US" dirty="0"/>
              <a:t> </a:t>
            </a:r>
            <a:r>
              <a:rPr lang="en-US" dirty="0" err="1"/>
              <a:t>jasa-jasa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bangsanya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tercerai</a:t>
            </a:r>
            <a:r>
              <a:rPr lang="en-US" dirty="0"/>
              <a:t> </a:t>
            </a:r>
            <a:r>
              <a:rPr lang="en-US" dirty="0" err="1"/>
              <a:t>berai</a:t>
            </a:r>
            <a:r>
              <a:rPr lang="en-US" dirty="0"/>
              <a:t>. 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Pengembangan Integrasi di Indonesia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2817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1140463" y="218843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309880" algn="ctr">
              <a:lnSpc>
                <a:spcPct val="100499"/>
              </a:lnSpc>
            </a:pPr>
            <a:r>
              <a:rPr lang="en-US" sz="2800" dirty="0" smtClean="0">
                <a:solidFill>
                  <a:schemeClr val="bg1"/>
                </a:solidFill>
                <a:cs typeface="Calibri"/>
              </a:rPr>
              <a:t>ISI MATERI</a:t>
            </a:r>
            <a:endParaRPr lang="en-US" sz="2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3" name="object 6"/>
          <p:cNvSpPr txBox="1"/>
          <p:nvPr/>
        </p:nvSpPr>
        <p:spPr>
          <a:xfrm>
            <a:off x="110626" y="114876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jenis-jenis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Tonggak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Budi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Utomo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Sumpah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Pemuda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Proklamasi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Kemerdekaan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2800" marR="5080" lvl="1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Dinamika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tantangan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49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/>
              <a:t>c)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-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beragam</a:t>
            </a:r>
            <a:r>
              <a:rPr lang="en-US" dirty="0"/>
              <a:t>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d)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disepakati</a:t>
            </a:r>
            <a:r>
              <a:rPr lang="en-US" dirty="0"/>
              <a:t>.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bersatu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9606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261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1600" dirty="0"/>
              <a:t>e) </a:t>
            </a:r>
            <a:r>
              <a:rPr lang="en-US" sz="1600" dirty="0" err="1"/>
              <a:t>Kesempatan</a:t>
            </a:r>
            <a:r>
              <a:rPr lang="en-US" sz="1600" dirty="0"/>
              <a:t> Pembangunan </a:t>
            </a:r>
            <a:r>
              <a:rPr lang="en-US" sz="1600" dirty="0" err="1"/>
              <a:t>Ekonomi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pembangunan</a:t>
            </a:r>
            <a:r>
              <a:rPr lang="en-US" sz="1600" dirty="0"/>
              <a:t> </a:t>
            </a:r>
            <a:r>
              <a:rPr lang="en-US" sz="1600" dirty="0" err="1"/>
              <a:t>ekonomi</a:t>
            </a:r>
            <a:r>
              <a:rPr lang="en-US" sz="1600" dirty="0"/>
              <a:t> </a:t>
            </a:r>
            <a:r>
              <a:rPr lang="en-US" sz="1600" dirty="0" err="1"/>
              <a:t>berhasil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menciptakan</a:t>
            </a:r>
            <a:r>
              <a:rPr lang="en-US" sz="1600" dirty="0"/>
              <a:t> </a:t>
            </a:r>
            <a:r>
              <a:rPr lang="en-US" sz="1600" dirty="0" err="1"/>
              <a:t>keadlian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masyarakat</a:t>
            </a:r>
            <a:r>
              <a:rPr lang="en-US" sz="1600" dirty="0"/>
              <a:t> </a:t>
            </a:r>
            <a:r>
              <a:rPr lang="en-US" sz="1600" dirty="0" err="1"/>
              <a:t>bangsa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menerima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</a:t>
            </a:r>
            <a:r>
              <a:rPr lang="en-US" sz="1600" dirty="0" err="1"/>
              <a:t>kesatuan</a:t>
            </a:r>
            <a:r>
              <a:rPr lang="en-US" sz="1600" dirty="0"/>
              <a:t>. </a:t>
            </a:r>
            <a:r>
              <a:rPr lang="en-US" sz="1600" dirty="0" err="1"/>
              <a:t>Namun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ekonmi</a:t>
            </a:r>
            <a:r>
              <a:rPr lang="en-US" sz="1600" dirty="0"/>
              <a:t> </a:t>
            </a:r>
            <a:r>
              <a:rPr lang="en-US" sz="1600" dirty="0" err="1"/>
              <a:t>menghasilkan</a:t>
            </a:r>
            <a:r>
              <a:rPr lang="en-US" sz="1600" dirty="0"/>
              <a:t> </a:t>
            </a:r>
            <a:r>
              <a:rPr lang="en-US" sz="1600" dirty="0" err="1"/>
              <a:t>ketidakadilan</a:t>
            </a:r>
            <a:r>
              <a:rPr lang="en-US" sz="1600" dirty="0"/>
              <a:t>, </a:t>
            </a:r>
            <a:r>
              <a:rPr lang="en-US" sz="1600" dirty="0" err="1"/>
              <a:t>maka</a:t>
            </a:r>
            <a:r>
              <a:rPr lang="en-US" sz="1600" dirty="0"/>
              <a:t> </a:t>
            </a:r>
            <a:r>
              <a:rPr lang="en-US" sz="1600" dirty="0" err="1"/>
              <a:t>muncul</a:t>
            </a:r>
            <a:r>
              <a:rPr lang="en-US" sz="1600" dirty="0"/>
              <a:t> </a:t>
            </a:r>
            <a:r>
              <a:rPr lang="en-US" sz="1600" dirty="0" err="1"/>
              <a:t>kesenjangan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ketimpangan</a:t>
            </a:r>
            <a:r>
              <a:rPr lang="en-US" sz="1600" dirty="0"/>
              <a:t>. </a:t>
            </a:r>
            <a:endParaRPr lang="en-US" sz="1600" dirty="0" smtClean="0"/>
          </a:p>
          <a:p>
            <a:pPr marL="469900" marR="5080" lvl="1" algn="just">
              <a:lnSpc>
                <a:spcPct val="100200"/>
              </a:lnSpc>
            </a:pPr>
            <a:endParaRPr lang="en-US" sz="1600" dirty="0"/>
          </a:p>
          <a:p>
            <a:pPr marL="469900" marR="5080" lvl="1" algn="just">
              <a:lnSpc>
                <a:spcPct val="100200"/>
              </a:lnSpc>
            </a:pPr>
            <a:r>
              <a:rPr lang="en-US" sz="1600" dirty="0"/>
              <a:t>D. </a:t>
            </a:r>
            <a:r>
              <a:rPr lang="en-US" sz="1600" dirty="0" err="1"/>
              <a:t>Membangun</a:t>
            </a:r>
            <a:r>
              <a:rPr lang="en-US" sz="1600" dirty="0"/>
              <a:t> </a:t>
            </a:r>
            <a:r>
              <a:rPr lang="en-US" sz="1600" dirty="0" err="1"/>
              <a:t>Argumen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Dinamika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Tantangan</a:t>
            </a:r>
            <a:r>
              <a:rPr lang="en-US" sz="1600" dirty="0"/>
              <a:t> </a:t>
            </a:r>
            <a:r>
              <a:rPr lang="en-US" sz="1600" dirty="0" err="1"/>
              <a:t>Integrasi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029296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Dinamika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sejalan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tantangan</a:t>
            </a:r>
            <a:r>
              <a:rPr lang="en-US" sz="2000" dirty="0"/>
              <a:t> </a:t>
            </a:r>
            <a:r>
              <a:rPr lang="en-US" sz="2000" dirty="0" err="1"/>
              <a:t>zaman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. </a:t>
            </a:r>
            <a:r>
              <a:rPr lang="en-US" sz="2000" dirty="0" err="1"/>
              <a:t>Dinamika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dicontohkan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inetgrasi</a:t>
            </a:r>
            <a:r>
              <a:rPr lang="en-US" sz="2000" dirty="0"/>
              <a:t> </a:t>
            </a:r>
            <a:r>
              <a:rPr lang="en-US" sz="2000" dirty="0" err="1"/>
              <a:t>berdasar</a:t>
            </a:r>
            <a:r>
              <a:rPr lang="en-US" sz="2000" dirty="0"/>
              <a:t> lima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  <a:endParaRPr lang="en-US" sz="2000" dirty="0" smtClean="0"/>
          </a:p>
          <a:p>
            <a:pPr marL="469900" marR="5080" lvl="1" algn="just">
              <a:lnSpc>
                <a:spcPct val="100200"/>
              </a:lnSpc>
            </a:pPr>
            <a:endParaRPr lang="en-US" sz="2000" dirty="0"/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a)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Indonesia </a:t>
            </a:r>
            <a:r>
              <a:rPr lang="en-US" sz="2000" dirty="0" err="1"/>
              <a:t>berhasil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damai</a:t>
            </a:r>
            <a:r>
              <a:rPr lang="en-US" sz="2000" dirty="0"/>
              <a:t> </a:t>
            </a:r>
            <a:r>
              <a:rPr lang="en-US" sz="2000" dirty="0" err="1"/>
              <a:t>mengajak</a:t>
            </a:r>
            <a:r>
              <a:rPr lang="en-US" sz="2000" dirty="0"/>
              <a:t> </a:t>
            </a:r>
            <a:r>
              <a:rPr lang="en-US" sz="2000" dirty="0" err="1"/>
              <a:t>gerakan</a:t>
            </a:r>
            <a:r>
              <a:rPr lang="en-US" sz="2000" dirty="0"/>
              <a:t> </a:t>
            </a:r>
            <a:r>
              <a:rPr lang="en-US" sz="2000" dirty="0" err="1"/>
              <a:t>aceh</a:t>
            </a:r>
            <a:r>
              <a:rPr lang="en-US" sz="2000" dirty="0"/>
              <a:t> </a:t>
            </a:r>
            <a:r>
              <a:rPr lang="en-US" sz="2000" dirty="0" err="1"/>
              <a:t>merdeka</a:t>
            </a:r>
            <a:r>
              <a:rPr lang="en-US" sz="2000" dirty="0"/>
              <a:t> (GAM)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kembali</a:t>
            </a:r>
            <a:r>
              <a:rPr lang="en-US" sz="2000" dirty="0"/>
              <a:t> </a:t>
            </a:r>
            <a:r>
              <a:rPr lang="en-US" sz="2000" dirty="0" err="1"/>
              <a:t>bergabung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setia</a:t>
            </a:r>
            <a:r>
              <a:rPr lang="en-US" sz="2000" dirty="0"/>
              <a:t> </a:t>
            </a:r>
            <a:r>
              <a:rPr lang="en-US" sz="2000" dirty="0" err="1"/>
              <a:t>memegang</a:t>
            </a:r>
            <a:r>
              <a:rPr lang="en-US" sz="2000" dirty="0"/>
              <a:t> </a:t>
            </a:r>
            <a:r>
              <a:rPr lang="en-US" sz="2000" dirty="0" err="1"/>
              <a:t>teguh</a:t>
            </a:r>
            <a:r>
              <a:rPr lang="en-US" sz="2000" dirty="0"/>
              <a:t> </a:t>
            </a:r>
            <a:r>
              <a:rPr lang="en-US" sz="2000" dirty="0" err="1"/>
              <a:t>kedaulatan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republik</a:t>
            </a:r>
            <a:r>
              <a:rPr lang="en-US" sz="2000" dirty="0"/>
              <a:t> Indonesia (NKRI).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Dinamika Integrasi nasional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94654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/>
              <a:t>b) </a:t>
            </a:r>
            <a:r>
              <a:rPr lang="en-US" dirty="0" err="1"/>
              <a:t>Integrasi</a:t>
            </a:r>
            <a:r>
              <a:rPr lang="en-US" dirty="0"/>
              <a:t> Wilayah </a:t>
            </a:r>
            <a:r>
              <a:rPr lang="en-US" dirty="0" err="1"/>
              <a:t>Pemerintah</a:t>
            </a:r>
            <a:r>
              <a:rPr lang="en-US" dirty="0"/>
              <a:t> Indonesia </a:t>
            </a:r>
            <a:r>
              <a:rPr lang="en-US" dirty="0" err="1"/>
              <a:t>mengumumkan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territorial </a:t>
            </a:r>
            <a:r>
              <a:rPr lang="en-US" dirty="0" err="1"/>
              <a:t>seluas</a:t>
            </a:r>
            <a:r>
              <a:rPr lang="en-US" dirty="0"/>
              <a:t> 12 MIL </a:t>
            </a:r>
            <a:r>
              <a:rPr lang="en-US" dirty="0" err="1"/>
              <a:t>dikukur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titik-titik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yang </a:t>
            </a:r>
            <a:r>
              <a:rPr lang="en-US" dirty="0" err="1"/>
              <a:t>terluar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pulau-pulau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Indonesia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pemisah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penghubung</a:t>
            </a:r>
            <a:r>
              <a:rPr lang="en-US" dirty="0"/>
              <a:t> </a:t>
            </a:r>
            <a:r>
              <a:rPr lang="en-US" dirty="0" err="1" smtClean="0"/>
              <a:t>pulau</a:t>
            </a:r>
            <a:r>
              <a:rPr lang="en-US" dirty="0" err="1"/>
              <a:t>-</a:t>
            </a:r>
            <a:r>
              <a:rPr lang="en-US" dirty="0" err="1" smtClean="0"/>
              <a:t>pulau</a:t>
            </a:r>
            <a:r>
              <a:rPr lang="en-US" dirty="0" smtClean="0"/>
              <a:t> </a:t>
            </a:r>
            <a:r>
              <a:rPr lang="en-US" dirty="0"/>
              <a:t>di Indonesia. </a:t>
            </a: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endParaRPr lang="en-US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dirty="0" smtClean="0"/>
              <a:t>c</a:t>
            </a:r>
            <a:r>
              <a:rPr lang="en-US" dirty="0"/>
              <a:t>)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di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di </a:t>
            </a:r>
            <a:r>
              <a:rPr lang="en-US" dirty="0" err="1"/>
              <a:t>sekolah</a:t>
            </a:r>
            <a:r>
              <a:rPr lang="en-US" dirty="0"/>
              <a:t>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1975,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diberikannya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pelajaran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moral </a:t>
            </a:r>
            <a:r>
              <a:rPr lang="en-US" dirty="0" err="1"/>
              <a:t>Pancasila</a:t>
            </a:r>
            <a:r>
              <a:rPr lang="en-US" dirty="0"/>
              <a:t> (PMP) di </a:t>
            </a:r>
            <a:r>
              <a:rPr lang="en-US" dirty="0" err="1"/>
              <a:t>sekolah</a:t>
            </a:r>
            <a:r>
              <a:rPr lang="en-US" dirty="0"/>
              <a:t>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2013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dasr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pemuda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4953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/>
              <a:t>d)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 -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Dinamika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elit-masa</a:t>
            </a:r>
            <a:r>
              <a:rPr lang="en-US" sz="2000" dirty="0"/>
              <a:t> </a:t>
            </a:r>
            <a:r>
              <a:rPr lang="en-US" sz="2000" dirty="0" err="1"/>
              <a:t>ditandai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seringnya</a:t>
            </a:r>
            <a:r>
              <a:rPr lang="en-US" sz="2000" dirty="0"/>
              <a:t> </a:t>
            </a:r>
            <a:r>
              <a:rPr lang="en-US" sz="2000" dirty="0" err="1"/>
              <a:t>pemimpin</a:t>
            </a:r>
            <a:r>
              <a:rPr lang="en-US" sz="2000" dirty="0"/>
              <a:t> </a:t>
            </a:r>
            <a:r>
              <a:rPr lang="en-US" sz="2000" dirty="0" err="1"/>
              <a:t>mendekati</a:t>
            </a:r>
            <a:r>
              <a:rPr lang="en-US" sz="2000" dirty="0"/>
              <a:t> </a:t>
            </a:r>
            <a:r>
              <a:rPr lang="en-US" sz="2000" dirty="0" err="1"/>
              <a:t>rakyatnya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kegiatan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,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kadar</a:t>
            </a:r>
            <a:r>
              <a:rPr lang="en-US" sz="2000" dirty="0"/>
              <a:t> PKK,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kotak</a:t>
            </a:r>
            <a:r>
              <a:rPr lang="en-US" sz="2000" dirty="0"/>
              <a:t> </a:t>
            </a:r>
            <a:r>
              <a:rPr lang="en-US" sz="2000" dirty="0" err="1"/>
              <a:t>pos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. </a:t>
            </a:r>
            <a:r>
              <a:rPr lang="en-US" sz="2000" dirty="0" err="1"/>
              <a:t>Kegiatan</a:t>
            </a:r>
            <a:r>
              <a:rPr lang="en-US" sz="2000" dirty="0"/>
              <a:t> yang </a:t>
            </a:r>
            <a:r>
              <a:rPr lang="en-US" sz="2000" dirty="0" err="1"/>
              <a:t>sifatnya</a:t>
            </a:r>
            <a:r>
              <a:rPr lang="en-US" sz="2000" dirty="0"/>
              <a:t> </a:t>
            </a:r>
            <a:r>
              <a:rPr lang="en-US" sz="2000" dirty="0" err="1"/>
              <a:t>mendekatkan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meguatkan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</a:t>
            </a:r>
            <a:r>
              <a:rPr lang="en-US" sz="2000" dirty="0" err="1"/>
              <a:t>vertikal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337884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Indonesia,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horizontal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horizontal,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pembelahan</a:t>
            </a:r>
            <a:r>
              <a:rPr lang="en-US" dirty="0"/>
              <a:t> horizontal yang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, agama, </a:t>
            </a:r>
            <a:r>
              <a:rPr lang="en-US" dirty="0" err="1"/>
              <a:t>ras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geografi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,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celah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kekotaan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yang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berpandangan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vertical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kepermukaan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berbaur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horizontal,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Indonesia </a:t>
            </a:r>
            <a:r>
              <a:rPr lang="en-US" dirty="0" err="1"/>
              <a:t>dimensi</a:t>
            </a:r>
            <a:r>
              <a:rPr lang="en-US" dirty="0"/>
              <a:t> horizontal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menonjol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vertikalnya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Tantangan Dalam Membangun Integrasi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97104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dirty="0" err="1"/>
              <a:t>Pertentangan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kemungkinannya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dicarikan</a:t>
            </a:r>
            <a:r>
              <a:rPr lang="en-US" dirty="0"/>
              <a:t> </a:t>
            </a:r>
            <a:r>
              <a:rPr lang="en-US" dirty="0" err="1"/>
              <a:t>solusinya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Di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integrasi,yakni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 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Tantangan Dalam Membangun Integrasi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5225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Masyarakat</a:t>
            </a:r>
            <a:r>
              <a:rPr lang="en-US" sz="2000" dirty="0"/>
              <a:t> yang </a:t>
            </a:r>
            <a:r>
              <a:rPr lang="en-US" sz="2000" dirty="0" err="1"/>
              <a:t>berintegrasi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harapan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. </a:t>
            </a:r>
            <a:r>
              <a:rPr lang="en-US" sz="2000" dirty="0" err="1"/>
              <a:t>Sebab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diperlukan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kejayaan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demi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yang </a:t>
            </a:r>
            <a:r>
              <a:rPr lang="en-US" sz="2000" dirty="0" err="1"/>
              <a:t>diharapkan</a:t>
            </a:r>
            <a:r>
              <a:rPr lang="en-US" sz="2000" dirty="0"/>
              <a:t>.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senantiasa</a:t>
            </a:r>
            <a:r>
              <a:rPr lang="en-US" sz="2000" dirty="0"/>
              <a:t> </a:t>
            </a:r>
            <a:r>
              <a:rPr lang="en-US" sz="2000" dirty="0" err="1"/>
              <a:t>diwarnai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pertentangan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yang </a:t>
            </a:r>
            <a:r>
              <a:rPr lang="en-US" sz="2000" dirty="0" err="1"/>
              <a:t>diderita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r>
              <a:rPr lang="en-US" sz="2000" dirty="0"/>
              <a:t> material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kerusakan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prasarana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dibutuhkan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.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mental spiritual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perasaan</a:t>
            </a:r>
            <a:r>
              <a:rPr lang="en-US" sz="2000" dirty="0"/>
              <a:t> </a:t>
            </a:r>
            <a:r>
              <a:rPr lang="en-US" sz="2000" dirty="0" err="1"/>
              <a:t>kekhawatiran</a:t>
            </a:r>
            <a:r>
              <a:rPr lang="en-US" sz="2000" dirty="0"/>
              <a:t>, </a:t>
            </a:r>
            <a:r>
              <a:rPr lang="en-US" sz="2000" dirty="0" err="1"/>
              <a:t>cemas</a:t>
            </a:r>
            <a:r>
              <a:rPr lang="en-US" sz="2000" dirty="0"/>
              <a:t>, </a:t>
            </a:r>
            <a:r>
              <a:rPr lang="en-US" sz="2000" dirty="0" err="1"/>
              <a:t>ketakutan</a:t>
            </a:r>
            <a:r>
              <a:rPr lang="en-US" sz="2000" dirty="0"/>
              <a:t>,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tekanan</a:t>
            </a:r>
            <a:r>
              <a:rPr lang="en-US" sz="2000" dirty="0"/>
              <a:t> mental yang </a:t>
            </a:r>
            <a:r>
              <a:rPr lang="en-US" sz="2000" dirty="0" err="1"/>
              <a:t>berkepanjangan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Mendeskripsikan Esensi Dan Urgensi Integrasi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Nasional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10332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8752" y="0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4307" y="-2476017"/>
            <a:ext cx="69802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yang </a:t>
            </a:r>
            <a:r>
              <a:rPr lang="en-US" sz="2000" dirty="0" err="1"/>
              <a:t>sepenuhnya</a:t>
            </a:r>
            <a:r>
              <a:rPr lang="en-US" sz="2000" dirty="0"/>
              <a:t> </a:t>
            </a:r>
            <a:r>
              <a:rPr lang="en-US" sz="2000" dirty="0" err="1"/>
              <a:t>memang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 </a:t>
            </a:r>
            <a:r>
              <a:rPr lang="en-US" sz="2000" dirty="0" err="1"/>
              <a:t>diwujudkan</a:t>
            </a:r>
            <a:r>
              <a:rPr lang="en-US" sz="2000" dirty="0"/>
              <a:t>,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disamping</a:t>
            </a:r>
            <a:r>
              <a:rPr lang="en-US" sz="2000" dirty="0"/>
              <a:t> </a:t>
            </a:r>
            <a:r>
              <a:rPr lang="en-US" sz="2000" dirty="0" err="1"/>
              <a:t>membawa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meyimpan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konflik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pertentangan</a:t>
            </a:r>
            <a:r>
              <a:rPr lang="en-US" sz="2000" dirty="0"/>
              <a:t>. </a:t>
            </a:r>
            <a:r>
              <a:rPr lang="en-US" sz="2000" dirty="0" err="1"/>
              <a:t>Persamaan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,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bekerjasama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consensus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,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yang </a:t>
            </a:r>
            <a:r>
              <a:rPr lang="en-US" sz="2000" dirty="0" err="1"/>
              <a:t>mengintegrasikan</a:t>
            </a:r>
            <a:r>
              <a:rPr lang="en-US" sz="2000" dirty="0"/>
              <a:t>. </a:t>
            </a:r>
            <a:r>
              <a:rPr lang="en-US" sz="2000" dirty="0" err="1"/>
              <a:t>Sebaliknya</a:t>
            </a:r>
            <a:r>
              <a:rPr lang="en-US" sz="2000" dirty="0"/>
              <a:t>, </a:t>
            </a:r>
            <a:r>
              <a:rPr lang="en-US" sz="2000" dirty="0" err="1"/>
              <a:t>perbedaan-perbedaan</a:t>
            </a:r>
            <a:r>
              <a:rPr lang="en-US" sz="2000" dirty="0"/>
              <a:t> 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, </a:t>
            </a:r>
            <a:r>
              <a:rPr lang="en-US" sz="2000" dirty="0" err="1"/>
              <a:t>perbedaan</a:t>
            </a:r>
            <a:r>
              <a:rPr lang="en-US" sz="2000" dirty="0"/>
              <a:t> agama,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,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menyimpan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terlebih</a:t>
            </a:r>
            <a:r>
              <a:rPr lang="en-US" sz="2000" dirty="0"/>
              <a:t> </a:t>
            </a:r>
            <a:r>
              <a:rPr lang="en-US" sz="2000" dirty="0" err="1"/>
              <a:t>apabila</a:t>
            </a:r>
            <a:r>
              <a:rPr lang="en-US" sz="2000" dirty="0"/>
              <a:t> </a:t>
            </a:r>
            <a:r>
              <a:rPr lang="en-US" sz="2000" dirty="0" err="1"/>
              <a:t>perbedaan-perbedaan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dikelola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disikapi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siakap</a:t>
            </a:r>
            <a:r>
              <a:rPr lang="en-US" sz="2000" dirty="0"/>
              <a:t> yang </a:t>
            </a:r>
            <a:r>
              <a:rPr lang="en-US" sz="2000" dirty="0" err="1"/>
              <a:t>tepat</a:t>
            </a:r>
            <a:r>
              <a:rPr lang="en-US" sz="2000" dirty="0"/>
              <a:t>.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Mendeskripsikan Esensi Dan Urgensi Integrasi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Nasional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51632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>
                <a:ln w="10160">
                  <a:noFill/>
                  <a:prstDash val="solid"/>
                </a:ln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642426" y="1643056"/>
            <a:ext cx="410676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KONSEP DAN URGENSI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INTEGRASI NASIONAL</a:t>
            </a:r>
          </a:p>
        </p:txBody>
      </p:sp>
    </p:spTree>
    <p:extLst>
      <p:ext uri="{BB962C8B-B14F-4D97-AF65-F5344CB8AC3E}">
        <p14:creationId xmlns:p14="http://schemas.microsoft.com/office/powerpoint/2010/main" val="301638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INTEGRASI NASIONAL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18642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kata, </a:t>
            </a:r>
            <a:r>
              <a:rPr lang="en-US" sz="2000" dirty="0" err="1"/>
              <a:t>yaitu</a:t>
            </a:r>
            <a:r>
              <a:rPr lang="en-US" sz="2000" dirty="0"/>
              <a:t> “</a:t>
            </a:r>
            <a:r>
              <a:rPr lang="en-US" sz="2000" dirty="0" err="1"/>
              <a:t>Integrasi</a:t>
            </a:r>
            <a:r>
              <a:rPr lang="en-US" sz="2000" dirty="0"/>
              <a:t>” </a:t>
            </a:r>
            <a:r>
              <a:rPr lang="en-US" sz="2000" dirty="0" err="1"/>
              <a:t>dan</a:t>
            </a:r>
            <a:r>
              <a:rPr lang="en-US" sz="2000" dirty="0"/>
              <a:t> “</a:t>
            </a:r>
            <a:r>
              <a:rPr lang="en-US" sz="2000" dirty="0" err="1"/>
              <a:t>Nasional</a:t>
            </a:r>
            <a:r>
              <a:rPr lang="en-US" sz="2000" dirty="0"/>
              <a:t>”.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, integrate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menyatupadukan</a:t>
            </a:r>
            <a:r>
              <a:rPr lang="en-US" sz="2000" dirty="0"/>
              <a:t>, </a:t>
            </a:r>
            <a:r>
              <a:rPr lang="en-US" sz="2000" dirty="0" err="1"/>
              <a:t>menggabungkan</a:t>
            </a:r>
            <a:r>
              <a:rPr lang="en-US" sz="2000" dirty="0"/>
              <a:t>, </a:t>
            </a:r>
            <a:r>
              <a:rPr lang="en-US" sz="2000" dirty="0" err="1"/>
              <a:t>mempersatukan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kamus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Indonesia,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pembauran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yang </a:t>
            </a:r>
            <a:r>
              <a:rPr lang="en-US" sz="2000" dirty="0" err="1"/>
              <a:t>bulat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utuh</a:t>
            </a:r>
            <a:r>
              <a:rPr lang="en-US" sz="2000" dirty="0"/>
              <a:t>. Kata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, nation yang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A. Konsep dan Urgensi Integrasi Nasional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999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Makna</a:t>
            </a:r>
            <a:r>
              <a:rPr lang="en-US" sz="2000" dirty="0" smtClean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 smtClean="0"/>
              <a:t>Nasional</a:t>
            </a: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/>
              <a:t>etimologi</a:t>
            </a:r>
            <a:r>
              <a:rPr lang="en-US" sz="2000" dirty="0"/>
              <a:t> :</a:t>
            </a:r>
            <a:r>
              <a:rPr lang="en-US" sz="2000" dirty="0" err="1"/>
              <a:t>etimologi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studi</a:t>
            </a:r>
            <a:r>
              <a:rPr lang="en-US" sz="2000" dirty="0"/>
              <a:t> yang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asal</a:t>
            </a:r>
            <a:r>
              <a:rPr lang="en-US" sz="2000" dirty="0"/>
              <a:t> </a:t>
            </a:r>
            <a:r>
              <a:rPr lang="en-US" sz="2000" dirty="0" err="1"/>
              <a:t>usul</a:t>
            </a:r>
            <a:r>
              <a:rPr lang="en-US" sz="2000" dirty="0"/>
              <a:t> kata, </a:t>
            </a:r>
            <a:r>
              <a:rPr lang="en-US" sz="2000" dirty="0" err="1"/>
              <a:t>sejarahnya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kata </a:t>
            </a:r>
            <a:r>
              <a:rPr lang="en-US" sz="2000" dirty="0" err="1"/>
              <a:t>itu</a:t>
            </a:r>
            <a:r>
              <a:rPr lang="en-US" sz="2000" dirty="0"/>
              <a:t>.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etimologi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berarti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asal-usul</a:t>
            </a:r>
            <a:r>
              <a:rPr lang="en-US" sz="2000" dirty="0"/>
              <a:t> kata </a:t>
            </a:r>
            <a:r>
              <a:rPr lang="en-US" sz="2000" dirty="0" err="1"/>
              <a:t>pembentuk</a:t>
            </a:r>
            <a:r>
              <a:rPr lang="en-US" sz="2000" dirty="0"/>
              <a:t> </a:t>
            </a:r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terminology :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diartikan</a:t>
            </a:r>
            <a:r>
              <a:rPr lang="en-US" sz="2000" dirty="0"/>
              <a:t> </a:t>
            </a:r>
            <a:r>
              <a:rPr lang="en-US" sz="2000" dirty="0" err="1"/>
              <a:t>penggunaan</a:t>
            </a:r>
            <a:r>
              <a:rPr lang="en-US" sz="2000" dirty="0"/>
              <a:t> kata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istilah</a:t>
            </a:r>
            <a:r>
              <a:rPr lang="en-US" sz="2000" dirty="0"/>
              <a:t>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dihubungkan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konteks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 </a:t>
            </a:r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dihubungkan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konteks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umumnya</a:t>
            </a:r>
            <a:r>
              <a:rPr lang="en-US" sz="2000" dirty="0"/>
              <a:t> </a:t>
            </a:r>
            <a:r>
              <a:rPr lang="en-US" sz="2000" dirty="0" err="1"/>
              <a:t>dikemukakan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para </a:t>
            </a:r>
            <a:r>
              <a:rPr lang="en-US" sz="2000" dirty="0" err="1"/>
              <a:t>ahlinya</a:t>
            </a:r>
            <a:r>
              <a:rPr lang="en-US" sz="2000" dirty="0"/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Pengertian Integrasi Nasional Dalam Konteks Indonesia dari  Ahli</a:t>
            </a:r>
            <a:endParaRPr lang="sv-SE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999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Saafroedin</a:t>
            </a:r>
            <a:r>
              <a:rPr lang="en-US" sz="2000" dirty="0"/>
              <a:t> </a:t>
            </a:r>
            <a:r>
              <a:rPr lang="en-US" sz="2000" dirty="0" err="1"/>
              <a:t>Bahar</a:t>
            </a:r>
            <a:r>
              <a:rPr lang="en-US" sz="2000" dirty="0"/>
              <a:t> (1996) : </a:t>
            </a:r>
            <a:r>
              <a:rPr lang="en-US" sz="2000" dirty="0" err="1"/>
              <a:t>Upaya</a:t>
            </a:r>
            <a:r>
              <a:rPr lang="en-US" sz="2000" dirty="0"/>
              <a:t> </a:t>
            </a:r>
            <a:r>
              <a:rPr lang="en-US" sz="2000" dirty="0" err="1"/>
              <a:t>menyatukan</a:t>
            </a:r>
            <a:r>
              <a:rPr lang="en-US" sz="2000" dirty="0"/>
              <a:t> </a:t>
            </a:r>
            <a:r>
              <a:rPr lang="en-US" sz="2000" dirty="0" err="1"/>
              <a:t>seluruh</a:t>
            </a:r>
            <a:r>
              <a:rPr lang="en-US" sz="2000" dirty="0"/>
              <a:t>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wilayahnya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Riza</a:t>
            </a:r>
            <a:r>
              <a:rPr lang="en-US" sz="2000" dirty="0" smtClean="0"/>
              <a:t> </a:t>
            </a:r>
            <a:r>
              <a:rPr lang="en-US" sz="2000" dirty="0" err="1"/>
              <a:t>Noer</a:t>
            </a:r>
            <a:r>
              <a:rPr lang="en-US" sz="2000" dirty="0"/>
              <a:t> </a:t>
            </a:r>
            <a:r>
              <a:rPr lang="en-US" sz="2000" dirty="0" err="1"/>
              <a:t>Arfani</a:t>
            </a:r>
            <a:r>
              <a:rPr lang="en-US" sz="2000" dirty="0"/>
              <a:t> (2001) : </a:t>
            </a:r>
            <a:r>
              <a:rPr lang="en-US" sz="2000" dirty="0" err="1"/>
              <a:t>Pembentukkan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penyatuan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social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kedalam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. </a:t>
            </a:r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Djuliati</a:t>
            </a:r>
            <a:r>
              <a:rPr lang="en-US" sz="2000" dirty="0" smtClean="0"/>
              <a:t> </a:t>
            </a:r>
            <a:r>
              <a:rPr lang="en-US" sz="2000" dirty="0" err="1"/>
              <a:t>Suroyo</a:t>
            </a:r>
            <a:r>
              <a:rPr lang="en-US" sz="2000" dirty="0"/>
              <a:t> (2002) : </a:t>
            </a:r>
            <a:r>
              <a:rPr lang="en-US" sz="2000" dirty="0" err="1"/>
              <a:t>Bersatunya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yang </a:t>
            </a:r>
            <a:r>
              <a:rPr lang="en-US" sz="2000" dirty="0" err="1"/>
              <a:t>menempati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yang </a:t>
            </a:r>
            <a:r>
              <a:rPr lang="en-US" sz="2000" dirty="0" err="1"/>
              <a:t>berdaulat</a:t>
            </a:r>
            <a:r>
              <a:rPr lang="en-US" sz="2000" dirty="0"/>
              <a:t>. </a:t>
            </a:r>
          </a:p>
          <a:p>
            <a:pPr marL="355600" marR="5080" indent="-342900">
              <a:lnSpc>
                <a:spcPct val="123200"/>
              </a:lnSpc>
              <a:buFont typeface="Arial" panose="020B0604020202020204" pitchFamily="34" charset="0"/>
              <a:buChar char="•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Ramlan</a:t>
            </a:r>
            <a:r>
              <a:rPr lang="en-US" sz="2000" dirty="0" smtClean="0"/>
              <a:t> </a:t>
            </a:r>
            <a:r>
              <a:rPr lang="en-US" sz="2000" dirty="0" err="1"/>
              <a:t>Surbakti</a:t>
            </a:r>
            <a:r>
              <a:rPr lang="en-US" sz="2000" dirty="0"/>
              <a:t> (2010) : Proses </a:t>
            </a:r>
            <a:r>
              <a:rPr lang="en-US" sz="2000" dirty="0" err="1"/>
              <a:t>penyatuan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kelompok</a:t>
            </a:r>
            <a:r>
              <a:rPr lang="en-US" sz="2000" dirty="0"/>
              <a:t> </a:t>
            </a:r>
            <a:r>
              <a:rPr lang="en-US" sz="2000" dirty="0" err="1"/>
              <a:t>soal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wilayah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identitas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ralitas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dilihat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. Dari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lazim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,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(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),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ketergantungan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yang </a:t>
            </a:r>
            <a:r>
              <a:rPr lang="en-US" sz="2000" dirty="0" err="1"/>
              <a:t>bekerjasama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sinergi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(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), </a:t>
            </a:r>
            <a:r>
              <a:rPr lang="en-US" sz="2000" dirty="0" err="1"/>
              <a:t>yakni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, </a:t>
            </a:r>
            <a:r>
              <a:rPr lang="en-US" sz="2000" dirty="0" err="1"/>
              <a:t>lapisan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r>
              <a:rPr lang="en-US" sz="2000" dirty="0"/>
              <a:t>. </a:t>
            </a:r>
            <a:r>
              <a:rPr lang="en-US" sz="2000" dirty="0" err="1"/>
              <a:t>Berdasar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smtClean="0"/>
              <a:t>: ( Slide </a:t>
            </a:r>
            <a:r>
              <a:rPr lang="en-US" sz="2000" dirty="0" err="1" smtClean="0"/>
              <a:t>selanjutnya</a:t>
            </a:r>
            <a:r>
              <a:rPr lang="en-US" sz="2000" dirty="0" smtClean="0"/>
              <a:t>)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Jenis Integrasi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tataran</a:t>
            </a:r>
            <a:r>
              <a:rPr lang="en-US" sz="2000" dirty="0"/>
              <a:t> </a:t>
            </a:r>
            <a:r>
              <a:rPr lang="en-US" sz="2000" dirty="0" err="1"/>
              <a:t>integrasi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vertical </a:t>
            </a:r>
            <a:r>
              <a:rPr lang="en-US" sz="2000" dirty="0" err="1"/>
              <a:t>dan</a:t>
            </a:r>
            <a:r>
              <a:rPr lang="en-US" sz="2000" dirty="0"/>
              <a:t> horizontal. </a:t>
            </a:r>
            <a:r>
              <a:rPr lang="en-US" sz="2000" dirty="0" err="1"/>
              <a:t>Dimensi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vertikal</a:t>
            </a:r>
            <a:r>
              <a:rPr lang="en-US" sz="2000" dirty="0"/>
              <a:t> </a:t>
            </a:r>
            <a:r>
              <a:rPr lang="en-US" sz="2000" dirty="0" err="1"/>
              <a:t>menyangkut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elit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pengikut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penguasa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guna</a:t>
            </a:r>
            <a:r>
              <a:rPr lang="en-US" sz="2000" dirty="0"/>
              <a:t> </a:t>
            </a:r>
            <a:r>
              <a:rPr lang="en-US" sz="2000" dirty="0" err="1"/>
              <a:t>menjembatani</a:t>
            </a:r>
            <a:r>
              <a:rPr lang="en-US" sz="2000" dirty="0"/>
              <a:t> </a:t>
            </a:r>
            <a:r>
              <a:rPr lang="en-US" sz="2000" dirty="0" err="1"/>
              <a:t>cela</a:t>
            </a:r>
            <a:r>
              <a:rPr lang="en-US" sz="2000" dirty="0"/>
              <a:t> </a:t>
            </a:r>
            <a:r>
              <a:rPr lang="en-US" sz="2000" dirty="0" err="1"/>
              <a:t>perbedaan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rangka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proses </a:t>
            </a:r>
            <a:r>
              <a:rPr lang="en-US" sz="2000" dirty="0" err="1"/>
              <a:t>politik</a:t>
            </a:r>
            <a:r>
              <a:rPr lang="en-US" sz="2000" dirty="0"/>
              <a:t> yang </a:t>
            </a:r>
            <a:r>
              <a:rPr lang="en-US" sz="2000" dirty="0" err="1"/>
              <a:t>partisipatif</a:t>
            </a:r>
            <a:r>
              <a:rPr lang="en-US" sz="2000" dirty="0"/>
              <a:t>. </a:t>
            </a:r>
            <a:r>
              <a:rPr lang="en-US" sz="2000" dirty="0" err="1"/>
              <a:t>Dimensi</a:t>
            </a:r>
            <a:r>
              <a:rPr lang="en-US" sz="2000" dirty="0"/>
              <a:t> horizontal </a:t>
            </a:r>
            <a:r>
              <a:rPr lang="en-US" sz="2000" dirty="0" err="1"/>
              <a:t>menyangkut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yang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territorial,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, </a:t>
            </a:r>
            <a:r>
              <a:rPr lang="en-US" sz="2000" dirty="0" err="1"/>
              <a:t>antar</a:t>
            </a:r>
            <a:r>
              <a:rPr lang="en-US" sz="2000" dirty="0"/>
              <a:t> </a:t>
            </a:r>
            <a:r>
              <a:rPr lang="en-US" sz="2000" dirty="0" err="1"/>
              <a:t>suku</a:t>
            </a:r>
            <a:r>
              <a:rPr lang="en-US" sz="2000" dirty="0"/>
              <a:t>, </a:t>
            </a:r>
            <a:r>
              <a:rPr lang="en-US" sz="2000" dirty="0" err="1"/>
              <a:t>umat</a:t>
            </a:r>
            <a:r>
              <a:rPr lang="en-US" sz="2000" dirty="0"/>
              <a:t> </a:t>
            </a:r>
            <a:r>
              <a:rPr lang="en-US" sz="2000" dirty="0" err="1"/>
              <a:t>beragama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golongan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smtClean="0"/>
              <a:t>Indonesia.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Integrasi Politik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penghapusan</a:t>
            </a:r>
            <a:r>
              <a:rPr lang="en-US" sz="2400" dirty="0"/>
              <a:t> (</a:t>
            </a:r>
            <a:r>
              <a:rPr lang="en-US" sz="2400" dirty="0" err="1"/>
              <a:t>pencabutan</a:t>
            </a:r>
            <a:r>
              <a:rPr lang="en-US" sz="2400" dirty="0"/>
              <a:t>) </a:t>
            </a:r>
            <a:r>
              <a:rPr lang="en-US" sz="2400" dirty="0" err="1"/>
              <a:t>hambatanhambatan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yang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ketidaklancaran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keduanya</a:t>
            </a:r>
            <a:r>
              <a:rPr lang="en-US" sz="2400" dirty="0"/>
              <a:t>, missal </a:t>
            </a:r>
            <a:r>
              <a:rPr lang="en-US" sz="2400" dirty="0" err="1"/>
              <a:t>peraturan</a:t>
            </a:r>
            <a:r>
              <a:rPr lang="en-US" sz="2400" dirty="0"/>
              <a:t>, </a:t>
            </a:r>
            <a:r>
              <a:rPr lang="en-US" sz="2400" dirty="0" err="1"/>
              <a:t>norma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pembuatan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yang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/>
              <a:t>keterpaduan</a:t>
            </a:r>
            <a:r>
              <a:rPr lang="en-US" sz="2400" dirty="0"/>
              <a:t> </a:t>
            </a:r>
            <a:r>
              <a:rPr lang="en-US" sz="2400" dirty="0" err="1"/>
              <a:t>dibidang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Integrasi Ekonomi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1706</Words>
  <Application>Microsoft Office PowerPoint</Application>
  <PresentationFormat>On-screen Show (16:9)</PresentationFormat>
  <Paragraphs>113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123</cp:revision>
  <dcterms:created xsi:type="dcterms:W3CDTF">2022-09-03T23:08:24Z</dcterms:created>
  <dcterms:modified xsi:type="dcterms:W3CDTF">2023-08-21T10:10:33Z</dcterms:modified>
</cp:coreProperties>
</file>