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20" r:id="rId3"/>
    <p:sldId id="328" r:id="rId4"/>
    <p:sldId id="341" r:id="rId5"/>
    <p:sldId id="337" r:id="rId6"/>
    <p:sldId id="329" r:id="rId7"/>
    <p:sldId id="342" r:id="rId8"/>
    <p:sldId id="326" r:id="rId9"/>
    <p:sldId id="332" r:id="rId10"/>
    <p:sldId id="335" r:id="rId11"/>
    <p:sldId id="343" r:id="rId12"/>
    <p:sldId id="336" r:id="rId13"/>
    <p:sldId id="333" r:id="rId14"/>
    <p:sldId id="344" r:id="rId15"/>
    <p:sldId id="334" r:id="rId16"/>
    <p:sldId id="338" r:id="rId17"/>
    <p:sldId id="345" r:id="rId18"/>
    <p:sldId id="346" r:id="rId19"/>
    <p:sldId id="347" r:id="rId20"/>
    <p:sldId id="352" r:id="rId21"/>
    <p:sldId id="348" r:id="rId22"/>
    <p:sldId id="349" r:id="rId23"/>
    <p:sldId id="350" r:id="rId24"/>
    <p:sldId id="351" r:id="rId25"/>
    <p:sldId id="353" r:id="rId26"/>
    <p:sldId id="354" r:id="rId27"/>
    <p:sldId id="355" r:id="rId28"/>
    <p:sldId id="272" r:id="rId2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68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29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73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51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2525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340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12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964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629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96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252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277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404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909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1597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739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674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76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85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35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47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38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84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3015936" y="1643056"/>
            <a:ext cx="335970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Negara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Konstitusi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131828"/>
            <a:ext cx="8496944" cy="3385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pengalih</a:t>
            </a:r>
            <a:r>
              <a:rPr lang="en-US" sz="2000" dirty="0"/>
              <a:t> </a:t>
            </a:r>
            <a:r>
              <a:rPr lang="en-US" sz="2000" dirty="0" err="1"/>
              <a:t>kewenangan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yang </a:t>
            </a:r>
            <a:r>
              <a:rPr lang="en-US" sz="2000" dirty="0" err="1"/>
              <a:t>asli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organ </a:t>
            </a:r>
            <a:r>
              <a:rPr lang="en-US" sz="2000" dirty="0" err="1"/>
              <a:t>negara</a:t>
            </a:r>
            <a:r>
              <a:rPr lang="en-US" sz="2000" dirty="0"/>
              <a:t>, </a:t>
            </a:r>
            <a:r>
              <a:rPr lang="en-US" sz="2000" dirty="0" err="1"/>
              <a:t>kons</a:t>
            </a:r>
            <a:r>
              <a:rPr lang="en-US" sz="2000" dirty="0"/>
              <a:t> </a:t>
            </a:r>
            <a:r>
              <a:rPr lang="en-US" sz="2000" dirty="0" err="1"/>
              <a:t>titusisebagai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simbolik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pemersatu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rujukan</a:t>
            </a:r>
            <a:r>
              <a:rPr lang="en-US" sz="2000" dirty="0"/>
              <a:t> </a:t>
            </a:r>
            <a:r>
              <a:rPr lang="en-US" sz="2000" dirty="0" err="1"/>
              <a:t>identitas</a:t>
            </a:r>
            <a:r>
              <a:rPr lang="en-US" sz="2000" dirty="0"/>
              <a:t> </a:t>
            </a:r>
            <a:r>
              <a:rPr lang="en-US" sz="2000" dirty="0" err="1"/>
              <a:t>dankeagungan</a:t>
            </a:r>
            <a:r>
              <a:rPr lang="en-US" sz="2000" dirty="0"/>
              <a:t> </a:t>
            </a:r>
            <a:r>
              <a:rPr lang="en-US" sz="2000" dirty="0" err="1"/>
              <a:t>kebangsaan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center of ceremony,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sempit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perekayasaan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pembauran</a:t>
            </a:r>
            <a:r>
              <a:rPr lang="en-US" sz="2000" dirty="0"/>
              <a:t> </a:t>
            </a:r>
            <a:r>
              <a:rPr lang="en-US" sz="2000" dirty="0" err="1"/>
              <a:t>masyarakat.Dari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tahu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urgensi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dilihat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segi</a:t>
            </a:r>
            <a:r>
              <a:rPr lang="en-US" sz="2000" dirty="0"/>
              <a:t>. </a:t>
            </a:r>
            <a:r>
              <a:rPr lang="en-US" sz="2000" dirty="0" err="1"/>
              <a:t>Segi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segi</a:t>
            </a:r>
            <a:r>
              <a:rPr lang="en-US" sz="2000" dirty="0"/>
              <a:t> </a:t>
            </a:r>
            <a:r>
              <a:rPr lang="en-US" sz="2000" dirty="0" err="1"/>
              <a:t>isi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memuat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memuat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negara.Kedua</a:t>
            </a:r>
            <a:r>
              <a:rPr lang="en-US" sz="2000" dirty="0"/>
              <a:t>,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segi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yang </a:t>
            </a:r>
            <a:r>
              <a:rPr lang="en-US" sz="2000" dirty="0" err="1"/>
              <a:t>memuat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sembarang</a:t>
            </a:r>
            <a:r>
              <a:rPr lang="en-US" sz="2000" dirty="0"/>
              <a:t> orang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lembaga.Mungkin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raja, </a:t>
            </a:r>
            <a:r>
              <a:rPr lang="en-US" sz="2000" dirty="0" err="1"/>
              <a:t>rakyat</a:t>
            </a:r>
            <a:r>
              <a:rPr lang="en-US" sz="2000" dirty="0"/>
              <a:t>,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diktator</a:t>
            </a:r>
            <a:r>
              <a:rPr lang="en-US" sz="2000" dirty="0"/>
              <a:t>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63337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160623" y="1643056"/>
            <a:ext cx="507036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B. </a:t>
            </a:r>
            <a:r>
              <a:rPr lang="en-US" sz="2400" dirty="0" err="1">
                <a:solidFill>
                  <a:schemeClr val="bg1"/>
                </a:solidFill>
              </a:rPr>
              <a:t>Perlunya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konstitusi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kehidupan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berbangsa-negaraindonesia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900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142990"/>
            <a:ext cx="8496944" cy="30777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/>
              <a:t>■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tonggak</a:t>
            </a:r>
            <a:r>
              <a:rPr lang="en-US" sz="2000" dirty="0"/>
              <a:t> </a:t>
            </a:r>
            <a:r>
              <a:rPr lang="en-US" sz="2000" dirty="0" err="1"/>
              <a:t>awalterbentuknya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.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peyelenggaraan</a:t>
            </a:r>
            <a:r>
              <a:rPr lang="en-US" sz="2000" dirty="0"/>
              <a:t> </a:t>
            </a:r>
            <a:r>
              <a:rPr lang="en-US" sz="2000" dirty="0" err="1"/>
              <a:t>bernegara</a:t>
            </a:r>
            <a:r>
              <a:rPr lang="en-US" sz="2000" dirty="0"/>
              <a:t>.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itukonstitusi</a:t>
            </a:r>
            <a:r>
              <a:rPr lang="en-US" sz="2000" dirty="0"/>
              <a:t> </a:t>
            </a:r>
            <a:r>
              <a:rPr lang="en-US" sz="2000" dirty="0" err="1"/>
              <a:t>menempati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straegis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ketatanegaraan</a:t>
            </a:r>
            <a:r>
              <a:rPr lang="en-US" sz="2000" dirty="0"/>
              <a:t> </a:t>
            </a:r>
            <a:r>
              <a:rPr lang="en-US" sz="2000" dirty="0" err="1"/>
              <a:t>suatunegara</a:t>
            </a:r>
            <a:r>
              <a:rPr lang="en-US" sz="2000" dirty="0"/>
              <a:t>. Negara </a:t>
            </a:r>
            <a:r>
              <a:rPr lang="en-US" sz="2000" dirty="0" err="1"/>
              <a:t>konstitusional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cukup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negaratersebut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menganut</a:t>
            </a:r>
            <a:r>
              <a:rPr lang="en-US" sz="2000" dirty="0"/>
              <a:t> </a:t>
            </a:r>
            <a:r>
              <a:rPr lang="en-US" sz="2000" dirty="0" err="1"/>
              <a:t>gagasan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konstitusionalisme</a:t>
            </a:r>
            <a:r>
              <a:rPr lang="en-US" sz="2000" dirty="0"/>
              <a:t>. </a:t>
            </a:r>
            <a:r>
              <a:rPr lang="en-US" sz="2000" dirty="0" err="1"/>
              <a:t>Konstitusionalisme</a:t>
            </a:r>
            <a:r>
              <a:rPr lang="en-US" sz="2000" dirty="0"/>
              <a:t> </a:t>
            </a:r>
            <a:r>
              <a:rPr lang="en-US" sz="2000" dirty="0" err="1"/>
              <a:t>merupakangagasan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mampu</a:t>
            </a:r>
            <a:r>
              <a:rPr lang="en-US" sz="2000" dirty="0"/>
              <a:t>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pembatasan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perlindungan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jaminan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 smtClean="0"/>
              <a:t>hak</a:t>
            </a:r>
            <a:r>
              <a:rPr lang="en-US" sz="2000" dirty="0" err="1"/>
              <a:t>-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negara.Suatu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isinya</a:t>
            </a:r>
            <a:r>
              <a:rPr lang="en-US" sz="2000" dirty="0"/>
              <a:t> </a:t>
            </a:r>
            <a:r>
              <a:rPr lang="en-US" sz="2000" dirty="0" err="1"/>
              <a:t>mengabaikan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diatas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ia</a:t>
            </a:r>
            <a:r>
              <a:rPr lang="en-US" sz="2000" dirty="0"/>
              <a:t>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konstitusional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8424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Konstitusi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jaminan</a:t>
            </a:r>
            <a:r>
              <a:rPr lang="en-US" sz="2400" dirty="0"/>
              <a:t> yang </a:t>
            </a:r>
            <a:r>
              <a:rPr lang="en-US" sz="2400" dirty="0" err="1"/>
              <a:t>efektif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akandisalahgunakan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dilanggar</a:t>
            </a:r>
            <a:r>
              <a:rPr lang="en-US" sz="2400" dirty="0"/>
              <a:t>.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negarademokrasi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berdasar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,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tidaktertulis</a:t>
            </a:r>
            <a:r>
              <a:rPr lang="en-US" sz="2400" dirty="0"/>
              <a:t>, </a:t>
            </a:r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konstitusionalisme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Pentingnya Integrasi Nasional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4226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33890" y="1643056"/>
            <a:ext cx="532383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C. </a:t>
            </a:r>
            <a:r>
              <a:rPr lang="en-US" sz="2400" dirty="0" err="1">
                <a:solidFill>
                  <a:schemeClr val="bg1"/>
                </a:solidFill>
              </a:rPr>
              <a:t>Sumber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historis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sosiologis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politik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tentang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konstitusidalam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kehidupan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berbangsa-negara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indonesia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098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323528" y="1265515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Soekarno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, ”</a:t>
            </a:r>
            <a:r>
              <a:rPr lang="en-US" dirty="0" err="1"/>
              <a:t>Jangan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kali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.”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bijaksana</a:t>
            </a:r>
            <a:r>
              <a:rPr lang="en-US" dirty="0"/>
              <a:t>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■ Dari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dihami</a:t>
            </a:r>
            <a:r>
              <a:rPr lang="en-US" dirty="0"/>
              <a:t>,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 </a:t>
            </a:r>
            <a:r>
              <a:rPr lang="en-US" dirty="0" err="1"/>
              <a:t>Menurut</a:t>
            </a:r>
            <a:r>
              <a:rPr lang="en-US" dirty="0"/>
              <a:t> Hobbes,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“status </a:t>
            </a:r>
            <a:r>
              <a:rPr lang="en-US" dirty="0" err="1"/>
              <a:t>naturalis</a:t>
            </a:r>
            <a:r>
              <a:rPr lang="en-US" dirty="0"/>
              <a:t>” </a:t>
            </a:r>
            <a:r>
              <a:rPr lang="en-US" dirty="0" err="1"/>
              <a:t>bagaikan</a:t>
            </a:r>
            <a:r>
              <a:rPr lang="en-US" dirty="0"/>
              <a:t> </a:t>
            </a:r>
            <a:r>
              <a:rPr lang="en-US" dirty="0" err="1"/>
              <a:t>serigala</a:t>
            </a:r>
            <a:r>
              <a:rPr lang="en-US" dirty="0"/>
              <a:t>.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adagium</a:t>
            </a:r>
            <a:r>
              <a:rPr lang="en-US" dirty="0"/>
              <a:t> homo </a:t>
            </a:r>
            <a:r>
              <a:rPr lang="en-US" dirty="0" err="1"/>
              <a:t>homini</a:t>
            </a:r>
            <a:r>
              <a:rPr lang="en-US" dirty="0"/>
              <a:t> lupus (man is a wolf to [his fellow] man), </a:t>
            </a:r>
            <a:r>
              <a:rPr lang="en-US" dirty="0" err="1"/>
              <a:t>artinya</a:t>
            </a:r>
            <a:r>
              <a:rPr lang="en-US" dirty="0"/>
              <a:t> yang </a:t>
            </a:r>
            <a:r>
              <a:rPr lang="en-US" dirty="0" err="1"/>
              <a:t>kuatmengalahkan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.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bellum </a:t>
            </a:r>
            <a:r>
              <a:rPr lang="en-US" dirty="0" err="1"/>
              <a:t>omnium</a:t>
            </a:r>
            <a:r>
              <a:rPr lang="en-US" dirty="0"/>
              <a:t> contra </a:t>
            </a:r>
            <a:r>
              <a:rPr lang="en-US" dirty="0" err="1"/>
              <a:t>omnes</a:t>
            </a:r>
            <a:r>
              <a:rPr lang="en-US" dirty="0"/>
              <a:t>: </a:t>
            </a:r>
            <a:r>
              <a:rPr lang="en-US" dirty="0" err="1"/>
              <a:t>perangsemua</a:t>
            </a:r>
            <a:r>
              <a:rPr lang="en-US" dirty="0"/>
              <a:t> </a:t>
            </a:r>
            <a:r>
              <a:rPr lang="en-US" dirty="0" err="1"/>
              <a:t>lawan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.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menyadarkanmanusiauntuk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istilahfactum</a:t>
            </a:r>
            <a:r>
              <a:rPr lang="en-US" dirty="0"/>
              <a:t> </a:t>
            </a:r>
            <a:r>
              <a:rPr lang="en-US" dirty="0" err="1"/>
              <a:t>unionis</a:t>
            </a:r>
            <a:r>
              <a:rPr lang="en-US" dirty="0"/>
              <a:t>.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kekuasaannya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factum </a:t>
            </a:r>
            <a:r>
              <a:rPr lang="en-US" dirty="0" err="1"/>
              <a:t>subjectionis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8704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0777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diperlukan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membagi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negara.Pandangan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didasarkan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yang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di </a:t>
            </a:r>
            <a:r>
              <a:rPr lang="en-US" sz="2000" dirty="0" err="1"/>
              <a:t>antaranya</a:t>
            </a:r>
            <a:r>
              <a:rPr lang="en-US" sz="2000" dirty="0"/>
              <a:t> </a:t>
            </a:r>
            <a:r>
              <a:rPr lang="en-US" sz="2000" dirty="0" err="1"/>
              <a:t>adalahmembagi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(</a:t>
            </a:r>
            <a:r>
              <a:rPr lang="en-US" sz="2000" dirty="0" err="1"/>
              <a:t>Kusnardi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Ibrahim, 1988).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yangmemandang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sudut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menganggap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dipandang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kumpulan</a:t>
            </a:r>
            <a:r>
              <a:rPr lang="en-US" sz="2000" dirty="0"/>
              <a:t> </a:t>
            </a:r>
            <a:r>
              <a:rPr lang="en-US" sz="2000" dirty="0" err="1"/>
              <a:t>asas</a:t>
            </a:r>
            <a:r>
              <a:rPr lang="en-US" sz="2000" dirty="0"/>
              <a:t> yang </a:t>
            </a:r>
            <a:r>
              <a:rPr lang="en-US" sz="2000" dirty="0" err="1"/>
              <a:t>menentapkan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dibagi</a:t>
            </a:r>
            <a:r>
              <a:rPr lang="en-US" sz="2000" dirty="0"/>
              <a:t> di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kenegaraan</a:t>
            </a:r>
            <a:r>
              <a:rPr lang="en-US" sz="2000" dirty="0"/>
              <a:t>,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badanlegislatif</a:t>
            </a:r>
            <a:r>
              <a:rPr lang="en-US" sz="2000" dirty="0"/>
              <a:t>, </a:t>
            </a:r>
            <a:r>
              <a:rPr lang="en-US" sz="2000" dirty="0" err="1"/>
              <a:t>eksekutif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yudikatif</a:t>
            </a:r>
            <a:r>
              <a:rPr lang="en-US" sz="2000" dirty="0"/>
              <a:t>. </a:t>
            </a:r>
            <a:r>
              <a:rPr lang="en-US" sz="2000" dirty="0" err="1"/>
              <a:t>Konsitusi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cara-cara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pusat-pusatkekuasan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bekerja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menyesuaiakan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lain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merekam</a:t>
            </a:r>
            <a:r>
              <a:rPr lang="en-US" sz="2000" dirty="0"/>
              <a:t> </a:t>
            </a:r>
            <a:r>
              <a:rPr lang="en-US" sz="2000" dirty="0" err="1"/>
              <a:t>hubungan-hubungan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82961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2008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arti</a:t>
            </a:r>
            <a:r>
              <a:rPr lang="en-US" sz="1600" dirty="0"/>
              <a:t> </a:t>
            </a:r>
            <a:r>
              <a:rPr lang="en-US" sz="1600" dirty="0" err="1"/>
              <a:t>luas</a:t>
            </a:r>
            <a:r>
              <a:rPr lang="en-US" sz="1600" dirty="0"/>
              <a:t>,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,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, </a:t>
            </a:r>
            <a:r>
              <a:rPr lang="en-US" sz="1600" dirty="0" err="1"/>
              <a:t>yangmenentukan</a:t>
            </a:r>
            <a:r>
              <a:rPr lang="en-US" sz="1600" dirty="0"/>
              <a:t> </a:t>
            </a:r>
            <a:r>
              <a:rPr lang="en-US" sz="1600" dirty="0" err="1"/>
              <a:t>bagaimana</a:t>
            </a:r>
            <a:r>
              <a:rPr lang="en-US" sz="1600" dirty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 </a:t>
            </a:r>
            <a:r>
              <a:rPr lang="en-US" sz="1600" dirty="0" err="1"/>
              <a:t>dibentuk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dijalankan</a:t>
            </a:r>
            <a:r>
              <a:rPr lang="en-US" sz="1600" dirty="0"/>
              <a:t>.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mengartikankonstitusi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sempit</a:t>
            </a:r>
            <a:r>
              <a:rPr lang="en-US" sz="1600" dirty="0"/>
              <a:t>, </a:t>
            </a:r>
            <a:r>
              <a:rPr lang="en-US" sz="1600" dirty="0" err="1"/>
              <a:t>yakni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seperangkat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, </a:t>
            </a:r>
            <a:r>
              <a:rPr lang="en-US" sz="1600" dirty="0" err="1"/>
              <a:t>makaKerajaan</a:t>
            </a:r>
            <a:r>
              <a:rPr lang="en-US" sz="1600" dirty="0"/>
              <a:t> </a:t>
            </a:r>
            <a:r>
              <a:rPr lang="en-US" sz="1600" dirty="0" err="1"/>
              <a:t>Inggris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konstitusi.yang</a:t>
            </a:r>
            <a:r>
              <a:rPr lang="en-US" sz="1600" dirty="0"/>
              <a:t> </a:t>
            </a:r>
            <a:r>
              <a:rPr lang="en-US" sz="1600" dirty="0" err="1"/>
              <a:t>termuat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 </a:t>
            </a:r>
            <a:r>
              <a:rPr lang="en-US" sz="1600" dirty="0" err="1"/>
              <a:t>tunggal</a:t>
            </a:r>
            <a:r>
              <a:rPr lang="en-US" sz="1600" dirty="0"/>
              <a:t>. </a:t>
            </a:r>
            <a:r>
              <a:rPr lang="en-US" sz="1600" dirty="0" err="1"/>
              <a:t>Inggristidak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 single core </a:t>
            </a:r>
            <a:r>
              <a:rPr lang="en-US" sz="1600" dirty="0" err="1"/>
              <a:t>konstitusional</a:t>
            </a:r>
            <a:r>
              <a:rPr lang="en-US" sz="1600" dirty="0"/>
              <a:t>.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Inggris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himpunanhukum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prinsip</a:t>
            </a:r>
            <a:r>
              <a:rPr lang="en-US" sz="1600" dirty="0"/>
              <a:t>- </a:t>
            </a:r>
            <a:r>
              <a:rPr lang="en-US" sz="1600" dirty="0" err="1"/>
              <a:t>prinsip</a:t>
            </a:r>
            <a:r>
              <a:rPr lang="en-US" sz="1600" dirty="0"/>
              <a:t> </a:t>
            </a:r>
            <a:r>
              <a:rPr lang="en-US" sz="1600" dirty="0" err="1"/>
              <a:t>Inggris</a:t>
            </a:r>
            <a:r>
              <a:rPr lang="en-US" sz="1600" dirty="0"/>
              <a:t> yang </a:t>
            </a:r>
            <a:r>
              <a:rPr lang="en-US" sz="1600" dirty="0" err="1"/>
              <a:t>diwujudkan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,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undang-undang</a:t>
            </a:r>
            <a:r>
              <a:rPr lang="en-US" sz="1600" dirty="0"/>
              <a:t>, </a:t>
            </a:r>
            <a:r>
              <a:rPr lang="en-US" sz="1600" dirty="0" err="1"/>
              <a:t>keputusan</a:t>
            </a:r>
            <a:r>
              <a:rPr lang="en-US" sz="1600" dirty="0"/>
              <a:t> </a:t>
            </a:r>
            <a:r>
              <a:rPr lang="en-US" sz="1600" dirty="0" err="1"/>
              <a:t>pengadilan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perjanjian</a:t>
            </a:r>
            <a:r>
              <a:rPr lang="en-US" sz="1600" dirty="0"/>
              <a:t>.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Inggris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sumber</a:t>
            </a:r>
            <a:r>
              <a:rPr lang="en-US" sz="1600" dirty="0"/>
              <a:t> </a:t>
            </a:r>
            <a:r>
              <a:rPr lang="en-US" sz="1600" dirty="0" err="1"/>
              <a:t>tidaktertulis</a:t>
            </a:r>
            <a:r>
              <a:rPr lang="en-US" sz="1600" dirty="0"/>
              <a:t> </a:t>
            </a:r>
            <a:r>
              <a:rPr lang="en-US" sz="1600" dirty="0" err="1"/>
              <a:t>lainnya</a:t>
            </a:r>
            <a:r>
              <a:rPr lang="en-US" sz="1600" dirty="0"/>
              <a:t>, </a:t>
            </a:r>
            <a:r>
              <a:rPr lang="en-US" sz="1600" dirty="0" err="1"/>
              <a:t>termasuk</a:t>
            </a:r>
            <a:r>
              <a:rPr lang="en-US" sz="1600" dirty="0"/>
              <a:t> </a:t>
            </a:r>
            <a:r>
              <a:rPr lang="en-US" sz="1600" dirty="0" err="1"/>
              <a:t>parlemen</a:t>
            </a:r>
            <a:r>
              <a:rPr lang="en-US" sz="1600" dirty="0"/>
              <a:t>, </a:t>
            </a:r>
            <a:r>
              <a:rPr lang="en-US" sz="1600" dirty="0" err="1"/>
              <a:t>konvensi</a:t>
            </a:r>
            <a:r>
              <a:rPr lang="en-US" sz="1600" dirty="0"/>
              <a:t> </a:t>
            </a:r>
            <a:r>
              <a:rPr lang="en-US" sz="1600" dirty="0" err="1"/>
              <a:t>konstitusional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hak-hak</a:t>
            </a:r>
            <a:r>
              <a:rPr lang="en-US" sz="1600" dirty="0"/>
              <a:t> </a:t>
            </a:r>
            <a:r>
              <a:rPr lang="en-US" sz="1600" dirty="0" err="1"/>
              <a:t>istimewa</a:t>
            </a:r>
            <a:r>
              <a:rPr lang="en-US" sz="1600" dirty="0"/>
              <a:t> </a:t>
            </a:r>
            <a:r>
              <a:rPr lang="en-US" sz="1600" dirty="0" err="1"/>
              <a:t>kerajaan.Oleh</a:t>
            </a:r>
            <a:r>
              <a:rPr lang="en-US" sz="1600" dirty="0"/>
              <a:t>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mengambil</a:t>
            </a:r>
            <a:r>
              <a:rPr lang="en-US" sz="1600" dirty="0"/>
              <a:t> </a:t>
            </a:r>
            <a:r>
              <a:rPr lang="en-US" sz="1600" dirty="0" err="1"/>
              <a:t>pengertian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luas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peraturan</a:t>
            </a:r>
            <a:r>
              <a:rPr lang="en-US" sz="1600" dirty="0"/>
              <a:t>, </a:t>
            </a:r>
            <a:r>
              <a:rPr lang="en-US" sz="1600" dirty="0" err="1"/>
              <a:t>tertulis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, yang </a:t>
            </a:r>
            <a:r>
              <a:rPr lang="en-US" sz="1600" dirty="0" err="1"/>
              <a:t>menentukan</a:t>
            </a:r>
            <a:r>
              <a:rPr lang="en-US" sz="1600" dirty="0"/>
              <a:t> </a:t>
            </a:r>
            <a:r>
              <a:rPr lang="en-US" sz="1600" dirty="0" err="1"/>
              <a:t>bagaimana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 </a:t>
            </a:r>
            <a:r>
              <a:rPr lang="en-US" sz="1600" dirty="0" err="1"/>
              <a:t>dibentuk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dijalankan</a:t>
            </a:r>
            <a:r>
              <a:rPr lang="en-US" sz="1600" dirty="0"/>
              <a:t>.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demikian</a:t>
            </a:r>
            <a:r>
              <a:rPr lang="en-US" sz="1600" dirty="0"/>
              <a:t> </a:t>
            </a:r>
            <a:r>
              <a:rPr lang="en-US" sz="1600" dirty="0" err="1"/>
              <a:t>Kerajaan</a:t>
            </a:r>
            <a:r>
              <a:rPr lang="en-US" sz="1600" dirty="0"/>
              <a:t> </a:t>
            </a:r>
            <a:r>
              <a:rPr lang="en-US" sz="1600" dirty="0" err="1"/>
              <a:t>Inggris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. Negara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bukan</a:t>
            </a:r>
            <a:r>
              <a:rPr lang="en-US" sz="1600" dirty="0"/>
              <a:t> </a:t>
            </a:r>
            <a:r>
              <a:rPr lang="en-US" sz="1600" dirty="0" err="1"/>
              <a:t>satu-satunya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. Negara </a:t>
            </a:r>
            <a:r>
              <a:rPr lang="en-US" sz="1600" dirty="0" err="1"/>
              <a:t>lainnya</a:t>
            </a:r>
            <a:r>
              <a:rPr lang="en-US" sz="1600" dirty="0"/>
              <a:t> di </a:t>
            </a:r>
            <a:r>
              <a:rPr lang="en-US" sz="1600" dirty="0" err="1"/>
              <a:t>antaranya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Israel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Selandia</a:t>
            </a:r>
            <a:r>
              <a:rPr lang="en-US" sz="1600" dirty="0"/>
              <a:t> </a:t>
            </a:r>
            <a:r>
              <a:rPr lang="en-US" sz="1600" dirty="0" err="1"/>
              <a:t>Baru</a:t>
            </a:r>
            <a:r>
              <a:rPr lang="en-US" sz="1600" dirty="0"/>
              <a:t> 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426026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832297" y="1643056"/>
            <a:ext cx="57270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D. </a:t>
            </a:r>
            <a:r>
              <a:rPr lang="en-US" sz="2400" dirty="0" err="1">
                <a:solidFill>
                  <a:schemeClr val="bg1"/>
                </a:solidFill>
              </a:rPr>
              <a:t>Dinamika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tantangan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konstitusi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Kehidupanberbangsa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negara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indonesi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964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3447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■ </a:t>
            </a:r>
            <a:r>
              <a:rPr lang="en-US" sz="1600" dirty="0" err="1"/>
              <a:t>Konstitusi</a:t>
            </a:r>
            <a:r>
              <a:rPr lang="en-US" sz="1600" dirty="0"/>
              <a:t> di Indonesia yang </a:t>
            </a:r>
            <a:r>
              <a:rPr lang="en-US" sz="1600" dirty="0" err="1"/>
              <a:t>berlaku</a:t>
            </a:r>
            <a:r>
              <a:rPr lang="en-US" sz="1600" dirty="0"/>
              <a:t> </a:t>
            </a:r>
            <a:r>
              <a:rPr lang="en-US" sz="1600" dirty="0" err="1"/>
              <a:t>hingga</a:t>
            </a:r>
            <a:r>
              <a:rPr lang="en-US" sz="1600" dirty="0"/>
              <a:t>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Undang-Undang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1945 yang </a:t>
            </a:r>
            <a:r>
              <a:rPr lang="en-US" sz="1600" dirty="0" err="1"/>
              <a:t>berlaku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 5 </a:t>
            </a:r>
            <a:r>
              <a:rPr lang="en-US" sz="1600" dirty="0" err="1"/>
              <a:t>Juli</a:t>
            </a:r>
            <a:r>
              <a:rPr lang="en-US" sz="1600" dirty="0"/>
              <a:t> 1959, </a:t>
            </a:r>
            <a:r>
              <a:rPr lang="en-US" sz="1600" dirty="0" err="1"/>
              <a:t>dimana</a:t>
            </a:r>
            <a:r>
              <a:rPr lang="en-US" sz="1600" dirty="0"/>
              <a:t> </a:t>
            </a:r>
            <a:r>
              <a:rPr lang="en-US" sz="1600" dirty="0" err="1"/>
              <a:t>kontitusi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termasuk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tertulis</a:t>
            </a:r>
            <a:r>
              <a:rPr lang="en-US" sz="1600" dirty="0"/>
              <a:t> </a:t>
            </a:r>
            <a:endParaRPr lang="en-US" sz="16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1600" dirty="0" smtClean="0"/>
              <a:t>■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paragraf</a:t>
            </a:r>
            <a:r>
              <a:rPr lang="en-US" sz="1600" dirty="0"/>
              <a:t> </a:t>
            </a:r>
            <a:r>
              <a:rPr lang="en-US" sz="1600" dirty="0" err="1"/>
              <a:t>sebelumnya</a:t>
            </a:r>
            <a:r>
              <a:rPr lang="en-US" sz="1600" dirty="0"/>
              <a:t> </a:t>
            </a:r>
            <a:r>
              <a:rPr lang="en-US" sz="1600" dirty="0" err="1"/>
              <a:t>dikatakan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Indonesia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mengalami</a:t>
            </a:r>
            <a:r>
              <a:rPr lang="en-US" sz="1600" dirty="0"/>
              <a:t> </a:t>
            </a:r>
            <a:r>
              <a:rPr lang="en-US" sz="1600" dirty="0" err="1"/>
              <a:t>beberapa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perkembangannya</a:t>
            </a:r>
            <a:r>
              <a:rPr lang="en-US" sz="1600" dirty="0"/>
              <a:t>.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dilakukan</a:t>
            </a:r>
            <a:r>
              <a:rPr lang="en-US" sz="1600" dirty="0"/>
              <a:t> </a:t>
            </a:r>
            <a:r>
              <a:rPr lang="en-US" sz="1600" dirty="0" err="1"/>
              <a:t>pasti</a:t>
            </a:r>
            <a:r>
              <a:rPr lang="en-US" sz="1600" dirty="0"/>
              <a:t> </a:t>
            </a:r>
            <a:r>
              <a:rPr lang="en-US" sz="1600" dirty="0" err="1"/>
              <a:t>bukan</a:t>
            </a:r>
            <a:r>
              <a:rPr lang="en-US" sz="1600" dirty="0"/>
              <a:t> </a:t>
            </a:r>
            <a:r>
              <a:rPr lang="en-US" sz="1600" dirty="0" err="1"/>
              <a:t>tanpasebab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jelas</a:t>
            </a:r>
            <a:r>
              <a:rPr lang="en-US" sz="1600" dirty="0"/>
              <a:t>, </a:t>
            </a:r>
            <a:r>
              <a:rPr lang="en-US" sz="1600" dirty="0" err="1"/>
              <a:t>karna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pembahasan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alasan</a:t>
            </a:r>
            <a:r>
              <a:rPr lang="en-US" sz="1600" dirty="0"/>
              <a:t> </a:t>
            </a:r>
            <a:r>
              <a:rPr lang="en-US" sz="1600" dirty="0" err="1"/>
              <a:t>mengapa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diIndonesia</a:t>
            </a:r>
            <a:r>
              <a:rPr lang="en-US" sz="1600" dirty="0"/>
              <a:t> </a:t>
            </a:r>
            <a:r>
              <a:rPr lang="en-US" sz="1600" dirty="0" err="1"/>
              <a:t>beberapa</a:t>
            </a:r>
            <a:r>
              <a:rPr lang="en-US" sz="1600" dirty="0"/>
              <a:t> kali </a:t>
            </a:r>
            <a:r>
              <a:rPr lang="en-US" sz="1600" dirty="0" err="1"/>
              <a:t>mengalami</a:t>
            </a:r>
            <a:r>
              <a:rPr lang="en-US" sz="1600" dirty="0"/>
              <a:t> </a:t>
            </a:r>
            <a:r>
              <a:rPr lang="en-US" sz="1600" dirty="0" err="1"/>
              <a:t>perubahan</a:t>
            </a:r>
            <a:r>
              <a:rPr lang="en-US" sz="1600" dirty="0"/>
              <a:t>. </a:t>
            </a:r>
            <a:r>
              <a:rPr lang="en-US" sz="1600" dirty="0" err="1"/>
              <a:t>Sepanjang</a:t>
            </a:r>
            <a:r>
              <a:rPr lang="en-US" sz="1600" dirty="0"/>
              <a:t> </a:t>
            </a:r>
            <a:r>
              <a:rPr lang="en-US" sz="1600" dirty="0" err="1"/>
              <a:t>sejarah</a:t>
            </a:r>
            <a:r>
              <a:rPr lang="en-US" sz="1600" dirty="0"/>
              <a:t>, Indonesia </a:t>
            </a:r>
            <a:r>
              <a:rPr lang="en-US" sz="1600" dirty="0" err="1"/>
              <a:t>tercatatmengalami</a:t>
            </a:r>
            <a:r>
              <a:rPr lang="en-US" sz="1600" dirty="0"/>
              <a:t> 4 kali </a:t>
            </a:r>
            <a:r>
              <a:rPr lang="en-US" sz="1600" dirty="0" err="1"/>
              <a:t>perubahan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kurun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 yang </a:t>
            </a:r>
            <a:r>
              <a:rPr lang="en-US" sz="1600" dirty="0" err="1"/>
              <a:t>cukup</a:t>
            </a:r>
            <a:r>
              <a:rPr lang="en-US" sz="1600" dirty="0"/>
              <a:t> </a:t>
            </a:r>
            <a:r>
              <a:rPr lang="en-US" sz="1600" dirty="0" err="1"/>
              <a:t>singkat.Periode</a:t>
            </a:r>
            <a:r>
              <a:rPr lang="en-US" sz="1600" dirty="0"/>
              <a:t> </a:t>
            </a:r>
            <a:r>
              <a:rPr lang="en-US" sz="1600" dirty="0" err="1"/>
              <a:t>pertama</a:t>
            </a:r>
            <a:r>
              <a:rPr lang="en-US" sz="1600" dirty="0"/>
              <a:t> </a:t>
            </a:r>
            <a:r>
              <a:rPr lang="en-US" sz="1600" dirty="0" err="1"/>
              <a:t>yaitu</a:t>
            </a:r>
            <a:r>
              <a:rPr lang="en-US" sz="1600" dirty="0"/>
              <a:t> UUD 1945 yang </a:t>
            </a:r>
            <a:r>
              <a:rPr lang="en-US" sz="1600" dirty="0" err="1"/>
              <a:t>berlaku</a:t>
            </a:r>
            <a:r>
              <a:rPr lang="en-US" sz="1600" dirty="0"/>
              <a:t> </a:t>
            </a:r>
            <a:r>
              <a:rPr lang="en-US" sz="1600" dirty="0" err="1"/>
              <a:t>selama</a:t>
            </a:r>
            <a:r>
              <a:rPr lang="en-US" sz="1600" dirty="0"/>
              <a:t> 4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 18 </a:t>
            </a:r>
            <a:r>
              <a:rPr lang="en-US" sz="1600" dirty="0" err="1"/>
              <a:t>Agustus</a:t>
            </a:r>
            <a:r>
              <a:rPr lang="en-US" sz="1600" dirty="0"/>
              <a:t> 1945 - 27Desember 1949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ditahun</a:t>
            </a:r>
            <a:r>
              <a:rPr lang="en-US" sz="1600" dirty="0"/>
              <a:t> </a:t>
            </a:r>
            <a:r>
              <a:rPr lang="en-US" sz="1600" dirty="0" err="1"/>
              <a:t>terakhir</a:t>
            </a:r>
            <a:r>
              <a:rPr lang="en-US" sz="1600" dirty="0"/>
              <a:t>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berubah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ditetapkan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UUD </a:t>
            </a:r>
            <a:r>
              <a:rPr lang="en-US" sz="1600" dirty="0" err="1"/>
              <a:t>RISyang</a:t>
            </a:r>
            <a:r>
              <a:rPr lang="en-US" sz="1600" dirty="0"/>
              <a:t> </a:t>
            </a:r>
            <a:r>
              <a:rPr lang="en-US" sz="1600" dirty="0" err="1"/>
              <a:t>berjalan</a:t>
            </a:r>
            <a:r>
              <a:rPr lang="en-US" sz="1600" dirty="0"/>
              <a:t> </a:t>
            </a:r>
            <a:r>
              <a:rPr lang="en-US" sz="1600" dirty="0" err="1"/>
              <a:t>sampai</a:t>
            </a:r>
            <a:r>
              <a:rPr lang="en-US" sz="1600" dirty="0"/>
              <a:t> 17 </a:t>
            </a:r>
            <a:r>
              <a:rPr lang="en-US" sz="1600" dirty="0" err="1"/>
              <a:t>Agustus</a:t>
            </a:r>
            <a:r>
              <a:rPr lang="en-US" sz="1600" dirty="0"/>
              <a:t> 1950. </a:t>
            </a:r>
            <a:r>
              <a:rPr lang="en-US" sz="1600" dirty="0" err="1"/>
              <a:t>Perubahan</a:t>
            </a:r>
            <a:r>
              <a:rPr lang="en-US" sz="1600" dirty="0"/>
              <a:t> yang </a:t>
            </a:r>
            <a:r>
              <a:rPr lang="en-US" sz="1600" dirty="0" err="1"/>
              <a:t>terbilang</a:t>
            </a:r>
            <a:r>
              <a:rPr lang="en-US" sz="1600" dirty="0"/>
              <a:t> </a:t>
            </a:r>
            <a:r>
              <a:rPr lang="en-US" sz="1600" dirty="0" err="1"/>
              <a:t>cukup</a:t>
            </a:r>
            <a:r>
              <a:rPr lang="en-US" sz="1600" dirty="0"/>
              <a:t> </a:t>
            </a:r>
            <a:r>
              <a:rPr lang="en-US" sz="1600" dirty="0" err="1"/>
              <a:t>singkat</a:t>
            </a:r>
            <a:r>
              <a:rPr lang="en-US" sz="1600" dirty="0"/>
              <a:t> </a:t>
            </a:r>
            <a:r>
              <a:rPr lang="en-US" sz="1600" dirty="0" err="1"/>
              <a:t>inidilatarbelakangi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</a:t>
            </a:r>
            <a:r>
              <a:rPr lang="en-US" sz="1600" dirty="0" err="1"/>
              <a:t>agresi</a:t>
            </a:r>
            <a:r>
              <a:rPr lang="en-US" sz="1600" dirty="0"/>
              <a:t> </a:t>
            </a:r>
            <a:r>
              <a:rPr lang="en-US" sz="1600" dirty="0" err="1"/>
              <a:t>militer</a:t>
            </a:r>
            <a:r>
              <a:rPr lang="en-US" sz="1600" dirty="0"/>
              <a:t> </a:t>
            </a:r>
            <a:r>
              <a:rPr lang="en-US" sz="1600" dirty="0" err="1"/>
              <a:t>Belanda</a:t>
            </a:r>
            <a:r>
              <a:rPr lang="en-US" sz="1600" dirty="0"/>
              <a:t> yang </a:t>
            </a:r>
            <a:r>
              <a:rPr lang="en-US" sz="1600" dirty="0" err="1"/>
              <a:t>mengharuskan</a:t>
            </a:r>
            <a:r>
              <a:rPr lang="en-US" sz="1600" dirty="0"/>
              <a:t> </a:t>
            </a:r>
            <a:r>
              <a:rPr lang="en-US" sz="1600" dirty="0" err="1"/>
              <a:t>mengubah</a:t>
            </a:r>
            <a:r>
              <a:rPr lang="en-US" sz="1600" dirty="0"/>
              <a:t> </a:t>
            </a:r>
            <a:r>
              <a:rPr lang="en-US" sz="1600" dirty="0" err="1"/>
              <a:t>bentuk</a:t>
            </a:r>
            <a:r>
              <a:rPr lang="en-US" sz="1600" dirty="0"/>
              <a:t> </a:t>
            </a:r>
            <a:r>
              <a:rPr lang="en-US" sz="1600" dirty="0" err="1"/>
              <a:t>negaradari</a:t>
            </a:r>
            <a:r>
              <a:rPr lang="en-US" sz="1600" dirty="0"/>
              <a:t> </a:t>
            </a:r>
            <a:r>
              <a:rPr lang="en-US" sz="1600" dirty="0" err="1"/>
              <a:t>Presidensil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pemerintahan</a:t>
            </a:r>
            <a:r>
              <a:rPr lang="en-US" sz="1600" dirty="0"/>
              <a:t> </a:t>
            </a:r>
            <a:r>
              <a:rPr lang="en-US" sz="1600" dirty="0" err="1"/>
              <a:t>Parlementer</a:t>
            </a:r>
            <a:r>
              <a:rPr lang="en-US" sz="1600" dirty="0"/>
              <a:t>, </a:t>
            </a:r>
            <a:r>
              <a:rPr lang="en-US" sz="1600" dirty="0" err="1"/>
              <a:t>akibatnya</a:t>
            </a:r>
            <a:r>
              <a:rPr lang="en-US" sz="1600" dirty="0"/>
              <a:t> Indonesia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mengubahkonstitusi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. </a:t>
            </a:r>
            <a:r>
              <a:rPr lang="en-US" sz="1600" dirty="0" err="1"/>
              <a:t>Konstitusi</a:t>
            </a:r>
            <a:r>
              <a:rPr lang="en-US" sz="1600" dirty="0"/>
              <a:t> </a:t>
            </a:r>
            <a:r>
              <a:rPr lang="en-US" sz="1600" dirty="0" err="1"/>
              <a:t>negara</a:t>
            </a:r>
            <a:r>
              <a:rPr lang="en-US" sz="1600" dirty="0"/>
              <a:t> Indonesia </a:t>
            </a:r>
            <a:r>
              <a:rPr lang="en-US" sz="1600" dirty="0" err="1"/>
              <a:t>berubah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parlementer</a:t>
            </a:r>
            <a:r>
              <a:rPr lang="en-US" sz="1600" dirty="0"/>
              <a:t> yang </a:t>
            </a:r>
            <a:r>
              <a:rPr lang="en-US" sz="1600" dirty="0" err="1"/>
              <a:t>menjadikanPresiden</a:t>
            </a:r>
            <a:r>
              <a:rPr lang="en-US" sz="1600" dirty="0"/>
              <a:t> </a:t>
            </a:r>
            <a:r>
              <a:rPr lang="en-US" sz="1600" dirty="0" err="1"/>
              <a:t>Soekarno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Negara </a:t>
            </a:r>
            <a:r>
              <a:rPr lang="en-US" sz="1600" dirty="0" err="1"/>
              <a:t>bukan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Pemerintahan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509656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dirty="0">
                <a:solidFill>
                  <a:schemeClr val="bg1"/>
                </a:solidFill>
              </a:rPr>
              <a:t>Negara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Konstitusi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700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/>
              <a:t>Negara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dipisahkan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Indonesia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“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Negara Indonesia yang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segenap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tumpah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memajukan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mencerdaskan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, </a:t>
            </a:r>
            <a:r>
              <a:rPr lang="en-US" dirty="0" err="1"/>
              <a:t>perdamaian</a:t>
            </a:r>
            <a:r>
              <a:rPr lang="en-US" dirty="0"/>
              <a:t> </a:t>
            </a:r>
            <a:r>
              <a:rPr lang="en-US" dirty="0" err="1"/>
              <a:t>abadi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,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disusunlah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kebangsaan</a:t>
            </a:r>
            <a:r>
              <a:rPr lang="en-US" dirty="0"/>
              <a:t> Indonesia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Indonesia.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216505" y="1643056"/>
            <a:ext cx="495860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E. </a:t>
            </a:r>
            <a:r>
              <a:rPr lang="en-US" sz="2400" dirty="0" err="1">
                <a:solidFill>
                  <a:schemeClr val="bg1"/>
                </a:solidFill>
              </a:rPr>
              <a:t>Esensi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urgensi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konstitusi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</a:rPr>
              <a:t>kehidupan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berbangsa</a:t>
            </a:r>
            <a:r>
              <a:rPr lang="en-US" sz="2400" dirty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negara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346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249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/>
              <a:t>■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yang </a:t>
            </a:r>
            <a:r>
              <a:rPr lang="en-US" dirty="0" err="1"/>
              <a:t>urgen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tatanan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meruppakan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. </a:t>
            </a:r>
            <a:endParaRPr lang="en-US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■ </a:t>
            </a:r>
            <a:r>
              <a:rPr lang="en-US" dirty="0"/>
              <a:t>Dari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eksistensi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keniscayaan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akaan</a:t>
            </a:r>
            <a:r>
              <a:rPr lang="en-US" dirty="0"/>
              <a:t> </a:t>
            </a:r>
            <a:r>
              <a:rPr lang="en-US" dirty="0" err="1"/>
              <a:t>tercipta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melain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3374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proses </a:t>
            </a:r>
            <a:r>
              <a:rPr lang="en-US" dirty="0" err="1"/>
              <a:t>kekuasaan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Setiapkonstitusi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12700" marR="5080" algn="just">
              <a:lnSpc>
                <a:spcPct val="100200"/>
              </a:lnSpc>
            </a:pPr>
            <a:r>
              <a:rPr lang="en-US" dirty="0" smtClean="0"/>
              <a:t> </a:t>
            </a:r>
            <a:r>
              <a:rPr lang="en-US" dirty="0"/>
              <a:t>■1.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endParaRPr lang="en-US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dirty="0" smtClean="0"/>
              <a:t>■</a:t>
            </a:r>
            <a:r>
              <a:rPr lang="en-US" dirty="0"/>
              <a:t>2.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yang </a:t>
            </a:r>
            <a:r>
              <a:rPr lang="en-US" dirty="0" err="1"/>
              <a:t>semena</a:t>
            </a:r>
            <a:r>
              <a:rPr lang="en-US" dirty="0"/>
              <a:t>–</a:t>
            </a:r>
            <a:r>
              <a:rPr lang="en-US" dirty="0" err="1"/>
              <a:t>mena</a:t>
            </a:r>
            <a:r>
              <a:rPr lang="en-US" dirty="0"/>
              <a:t>. </a:t>
            </a:r>
            <a:endParaRPr lang="en-US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dirty="0" smtClean="0"/>
              <a:t>■</a:t>
            </a:r>
            <a:r>
              <a:rPr lang="en-US" dirty="0"/>
              <a:t>3.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kesewenang-wenangan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yang </a:t>
            </a:r>
            <a:r>
              <a:rPr lang="en-US" dirty="0" err="1"/>
              <a:t>diperintah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yang </a:t>
            </a:r>
            <a:r>
              <a:rPr lang="en-US" dirty="0" err="1"/>
              <a:t>berdaulat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6383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30469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/>
              <a:t>■4.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negara,maka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. </a:t>
            </a:r>
            <a:endParaRPr lang="en-US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■</a:t>
            </a:r>
            <a:r>
              <a:rPr lang="en-US" dirty="0"/>
              <a:t>5.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ketatanegaraan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barometer(</a:t>
            </a:r>
            <a:r>
              <a:rPr lang="en-US" dirty="0" err="1"/>
              <a:t>ukuran</a:t>
            </a:r>
            <a:r>
              <a:rPr lang="en-US" dirty="0"/>
              <a:t>)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ide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digariskan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mengemudikan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endParaRPr lang="en-US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■</a:t>
            </a:r>
            <a:r>
              <a:rPr lang="en-US" dirty="0"/>
              <a:t>6.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sewenang-wenang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2495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Pasal</a:t>
            </a:r>
            <a:r>
              <a:rPr lang="en-US" sz="2000" dirty="0"/>
              <a:t> 37 (1) </a:t>
            </a:r>
            <a:r>
              <a:rPr lang="en-US" sz="2000" dirty="0" err="1"/>
              <a:t>Usul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pasal-pasal</a:t>
            </a:r>
            <a:r>
              <a:rPr lang="en-US" sz="2000" dirty="0"/>
              <a:t> UUD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diagendakan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sidang</a:t>
            </a:r>
            <a:r>
              <a:rPr lang="en-US" sz="2000" dirty="0"/>
              <a:t> MPR </a:t>
            </a: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diajukan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sekurang-kurangnya</a:t>
            </a:r>
            <a:r>
              <a:rPr lang="en-US" sz="2000" dirty="0"/>
              <a:t> 1/3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MPR (2)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usul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pasal-pasal</a:t>
            </a:r>
            <a:r>
              <a:rPr lang="en-US" sz="2000" dirty="0"/>
              <a:t> UUD </a:t>
            </a:r>
            <a:r>
              <a:rPr lang="en-US" sz="2000" dirty="0" err="1"/>
              <a:t>diajukan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tertulis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ditunjukkan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yang </a:t>
            </a:r>
            <a:r>
              <a:rPr lang="en-US" sz="2000" dirty="0" err="1"/>
              <a:t>diusulkan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diubah</a:t>
            </a:r>
            <a:r>
              <a:rPr lang="en-US" sz="2000" dirty="0"/>
              <a:t> </a:t>
            </a:r>
            <a:r>
              <a:rPr lang="en-US" sz="2000" dirty="0" err="1"/>
              <a:t>beserta</a:t>
            </a:r>
            <a:r>
              <a:rPr lang="en-US" sz="2000" dirty="0"/>
              <a:t> </a:t>
            </a:r>
            <a:r>
              <a:rPr lang="en-US" sz="2000" dirty="0" err="1"/>
              <a:t>alasannya</a:t>
            </a:r>
            <a:r>
              <a:rPr lang="en-US" sz="2000" dirty="0"/>
              <a:t>. (3)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mengubah</a:t>
            </a:r>
            <a:r>
              <a:rPr lang="en-US" sz="2000" dirty="0"/>
              <a:t> </a:t>
            </a:r>
            <a:r>
              <a:rPr lang="en-US" sz="2000" dirty="0" err="1"/>
              <a:t>pasal-pasal</a:t>
            </a:r>
            <a:r>
              <a:rPr lang="en-US" sz="2000" dirty="0"/>
              <a:t> UUD, </a:t>
            </a:r>
            <a:r>
              <a:rPr lang="en-US" sz="2000" dirty="0" err="1"/>
              <a:t>sidang</a:t>
            </a:r>
            <a:r>
              <a:rPr lang="en-US" sz="2000" dirty="0"/>
              <a:t> MPR </a:t>
            </a:r>
            <a:r>
              <a:rPr lang="en-US" sz="2000" dirty="0" err="1"/>
              <a:t>dihadiri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 smtClean="0"/>
              <a:t>sekurang-kurangnya</a:t>
            </a:r>
            <a:r>
              <a:rPr lang="en-US" sz="2000" dirty="0" smtClean="0"/>
              <a:t> </a:t>
            </a:r>
            <a:r>
              <a:rPr lang="en-US" sz="2000" dirty="0"/>
              <a:t>2/3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MPR (4)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mengubah</a:t>
            </a:r>
            <a:r>
              <a:rPr lang="en-US" sz="2000" dirty="0"/>
              <a:t> </a:t>
            </a:r>
            <a:r>
              <a:rPr lang="en-US" sz="2000" dirty="0" err="1"/>
              <a:t>pasal-pasal</a:t>
            </a:r>
            <a:r>
              <a:rPr lang="en-US" sz="2000" dirty="0"/>
              <a:t> UUD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persetujuan</a:t>
            </a:r>
            <a:r>
              <a:rPr lang="en-US" sz="2000" dirty="0"/>
              <a:t> </a:t>
            </a:r>
            <a:r>
              <a:rPr lang="en-US" sz="2000" dirty="0" err="1"/>
              <a:t>sekurang-kurangnya</a:t>
            </a:r>
            <a:r>
              <a:rPr lang="en-US" sz="2000" dirty="0"/>
              <a:t> 50% </a:t>
            </a:r>
            <a:r>
              <a:rPr lang="en-US" sz="2000" dirty="0" err="1"/>
              <a:t>ditambah</a:t>
            </a:r>
            <a:r>
              <a:rPr lang="en-US" sz="2000" dirty="0"/>
              <a:t> 1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anggota</a:t>
            </a:r>
            <a:r>
              <a:rPr lang="en-US" sz="2000" dirty="0"/>
              <a:t> MPR. (5) </a:t>
            </a:r>
            <a:r>
              <a:rPr lang="en-US" sz="2000" dirty="0" err="1"/>
              <a:t>Khusus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NKRI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3200" dirty="0">
                <a:solidFill>
                  <a:schemeClr val="bg1"/>
                </a:solidFill>
              </a:rPr>
              <a:t>Cara </a:t>
            </a:r>
            <a:r>
              <a:rPr lang="en-US" sz="3200" dirty="0" err="1">
                <a:solidFill>
                  <a:schemeClr val="bg1"/>
                </a:solidFill>
              </a:rPr>
              <a:t>Mengubah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Konstitusi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134365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Mengubah</a:t>
            </a:r>
            <a:r>
              <a:rPr lang="en-US" sz="2000" dirty="0" smtClean="0"/>
              <a:t> </a:t>
            </a:r>
            <a:r>
              <a:rPr lang="en-US" sz="2000" dirty="0" err="1"/>
              <a:t>pasal-pasal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maknanya</a:t>
            </a:r>
            <a:r>
              <a:rPr lang="en-US" sz="2000" dirty="0"/>
              <a:t> </a:t>
            </a:r>
            <a:endParaRPr lang="en-US" sz="20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Menambah</a:t>
            </a:r>
            <a:r>
              <a:rPr lang="en-US" sz="2000" dirty="0" smtClean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mengubah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yang </a:t>
            </a:r>
            <a:r>
              <a:rPr lang="en-US" sz="2000" dirty="0" err="1"/>
              <a:t>terlampau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/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lengkap</a:t>
            </a:r>
            <a:r>
              <a:rPr lang="en-US" sz="2000" dirty="0"/>
              <a:t> </a:t>
            </a:r>
            <a:endParaRPr lang="en-US" sz="20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Memperbaiki</a:t>
            </a:r>
            <a:r>
              <a:rPr lang="en-US" sz="2000" dirty="0" smtClean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kelemahan</a:t>
            </a:r>
            <a:r>
              <a:rPr lang="en-US" sz="2000" dirty="0"/>
              <a:t> </a:t>
            </a:r>
            <a:r>
              <a:rPr lang="en-US" sz="2000" dirty="0" err="1"/>
              <a:t>mendasar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isi</a:t>
            </a:r>
            <a:r>
              <a:rPr lang="en-US" sz="2000" dirty="0"/>
              <a:t> / proses </a:t>
            </a:r>
            <a:r>
              <a:rPr lang="en-US" sz="2000" dirty="0" err="1" smtClean="0"/>
              <a:t>pembuatannya</a:t>
            </a:r>
            <a:endParaRPr lang="en-US" sz="20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Memperbaiki</a:t>
            </a:r>
            <a:r>
              <a:rPr lang="en-US" sz="2000" dirty="0" smtClean="0"/>
              <a:t> </a:t>
            </a:r>
            <a:r>
              <a:rPr lang="en-US" sz="2000" dirty="0" err="1"/>
              <a:t>ketentuan</a:t>
            </a:r>
            <a:r>
              <a:rPr lang="en-US" sz="2000" dirty="0"/>
              <a:t>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tidaks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ketatanegaraan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800" dirty="0" err="1">
                <a:solidFill>
                  <a:schemeClr val="bg1"/>
                </a:solidFill>
              </a:rPr>
              <a:t>Fungsi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Perubahan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dalam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Konstitusi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6668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7907" y="1347098"/>
            <a:ext cx="3838029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amandemen</a:t>
            </a:r>
            <a:r>
              <a:rPr lang="en-US" dirty="0"/>
              <a:t> (1)Negara Indonesia </a:t>
            </a:r>
            <a:r>
              <a:rPr lang="en-US" dirty="0" err="1"/>
              <a:t>ialah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(2)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(3)Negara 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Bentuk dan Kedaulatan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6"/>
          <p:cNvSpPr txBox="1"/>
          <p:nvPr/>
        </p:nvSpPr>
        <p:spPr>
          <a:xfrm>
            <a:off x="5167527" y="1443295"/>
            <a:ext cx="3838029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amandemen</a:t>
            </a:r>
            <a:r>
              <a:rPr lang="en-US" dirty="0"/>
              <a:t> (1)Negara Indonesia </a:t>
            </a:r>
            <a:r>
              <a:rPr lang="en-US" dirty="0" err="1"/>
              <a:t>ialah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(2)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di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MPR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2001 </a:t>
            </a:r>
            <a:r>
              <a:rPr lang="en-US" dirty="0" err="1"/>
              <a:t>Pasal</a:t>
            </a:r>
            <a:r>
              <a:rPr lang="en-US" dirty="0"/>
              <a:t> 1 ayat2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(2)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(3)Negara 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0970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51616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51616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73058" y="-2598379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3200" dirty="0" err="1">
                <a:solidFill>
                  <a:schemeClr val="bg1"/>
                </a:solidFill>
              </a:rPr>
              <a:t>Perubahan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Pada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Judul</a:t>
            </a:r>
            <a:r>
              <a:rPr lang="en-US" sz="3200" dirty="0">
                <a:solidFill>
                  <a:schemeClr val="bg1"/>
                </a:solidFill>
              </a:rPr>
              <a:t> Bab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688099"/>
              </p:ext>
            </p:extLst>
          </p:nvPr>
        </p:nvGraphicFramePr>
        <p:xfrm>
          <a:off x="6730" y="1241413"/>
          <a:ext cx="4133221" cy="3679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221"/>
              </a:tblGrid>
              <a:tr h="16372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BAB XV </a:t>
                      </a:r>
                      <a:r>
                        <a:rPr lang="en-US" sz="1600" dirty="0" err="1" smtClean="0"/>
                        <a:t>Hasil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Amandemen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Bendera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Bahasa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Lambang</a:t>
                      </a:r>
                      <a:r>
                        <a:rPr lang="en-US" sz="1600" dirty="0" smtClean="0"/>
                        <a:t> Negara Serta </a:t>
                      </a:r>
                      <a:r>
                        <a:rPr lang="en-US" sz="1600" dirty="0" err="1" smtClean="0"/>
                        <a:t>Lagu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Kebangsaan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Pasal</a:t>
                      </a:r>
                      <a:r>
                        <a:rPr lang="en-US" sz="1600" dirty="0" smtClean="0"/>
                        <a:t> 35 </a:t>
                      </a:r>
                      <a:r>
                        <a:rPr lang="en-US" sz="1600" dirty="0" err="1" smtClean="0"/>
                        <a:t>Bendera</a:t>
                      </a:r>
                      <a:r>
                        <a:rPr lang="en-US" sz="1600" dirty="0" smtClean="0"/>
                        <a:t> Negara Indonesia </a:t>
                      </a:r>
                      <a:r>
                        <a:rPr lang="en-US" sz="1600" dirty="0" err="1" smtClean="0"/>
                        <a:t>adalah</a:t>
                      </a:r>
                      <a:r>
                        <a:rPr lang="en-US" sz="1600" dirty="0" smtClean="0"/>
                        <a:t> Sang </a:t>
                      </a:r>
                      <a:r>
                        <a:rPr lang="en-US" sz="1600" dirty="0" err="1" smtClean="0"/>
                        <a:t>Merah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Putih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Pasal</a:t>
                      </a:r>
                      <a:r>
                        <a:rPr lang="en-US" sz="1600" dirty="0" smtClean="0"/>
                        <a:t> 36 </a:t>
                      </a:r>
                      <a:endParaRPr lang="en-US" sz="1600" dirty="0"/>
                    </a:p>
                  </a:txBody>
                  <a:tcPr/>
                </a:tc>
              </a:tr>
              <a:tr h="163727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Bahasa</a:t>
                      </a:r>
                      <a:r>
                        <a:rPr lang="en-US" sz="1600" dirty="0" smtClean="0"/>
                        <a:t> Negara </a:t>
                      </a:r>
                      <a:r>
                        <a:rPr lang="en-US" sz="1600" dirty="0" err="1" smtClean="0"/>
                        <a:t>ialah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Bahasa</a:t>
                      </a:r>
                      <a:r>
                        <a:rPr lang="en-US" sz="1600" dirty="0" smtClean="0"/>
                        <a:t> Indonesia </a:t>
                      </a:r>
                      <a:r>
                        <a:rPr lang="en-US" sz="1600" dirty="0" err="1" smtClean="0"/>
                        <a:t>Pasal</a:t>
                      </a:r>
                      <a:r>
                        <a:rPr lang="en-US" sz="1600" dirty="0" smtClean="0"/>
                        <a:t> 36A </a:t>
                      </a:r>
                      <a:r>
                        <a:rPr lang="en-US" sz="1600" dirty="0" err="1" smtClean="0"/>
                        <a:t>Lambang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negara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ialah</a:t>
                      </a:r>
                      <a:r>
                        <a:rPr lang="en-US" sz="1600" dirty="0" smtClean="0"/>
                        <a:t> Garuda </a:t>
                      </a:r>
                      <a:r>
                        <a:rPr lang="en-US" sz="1600" dirty="0" err="1" smtClean="0"/>
                        <a:t>Pancasila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semboyan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Bhinneka</a:t>
                      </a:r>
                      <a:r>
                        <a:rPr lang="en-US" sz="1600" dirty="0" smtClean="0"/>
                        <a:t> Tunggal </a:t>
                      </a:r>
                      <a:r>
                        <a:rPr lang="en-US" sz="1600" dirty="0" err="1" smtClean="0"/>
                        <a:t>Ika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Pasal</a:t>
                      </a:r>
                      <a:r>
                        <a:rPr lang="en-US" sz="1600" dirty="0" smtClean="0"/>
                        <a:t> 36 B </a:t>
                      </a:r>
                      <a:r>
                        <a:rPr lang="en-US" sz="1600" dirty="0" err="1" smtClean="0"/>
                        <a:t>Lagu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Kebangsaan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ialah</a:t>
                      </a:r>
                      <a:r>
                        <a:rPr lang="en-US" sz="1600" dirty="0" smtClean="0"/>
                        <a:t> Indonesia Raya </a:t>
                      </a:r>
                      <a:r>
                        <a:rPr lang="en-US" sz="1600" dirty="0" err="1" smtClean="0"/>
                        <a:t>Pasal</a:t>
                      </a:r>
                      <a:r>
                        <a:rPr lang="en-US" sz="1600" dirty="0" smtClean="0"/>
                        <a:t> 36 C </a:t>
                      </a:r>
                      <a:r>
                        <a:rPr lang="en-US" sz="1600" dirty="0" err="1" smtClean="0"/>
                        <a:t>Ketentuan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lebih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lanjut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mengenai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bendera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bahasa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lambang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negara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serta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Lagu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kebangsaan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diatur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Undang-undang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289897"/>
              </p:ext>
            </p:extLst>
          </p:nvPr>
        </p:nvGraphicFramePr>
        <p:xfrm>
          <a:off x="4897983" y="1466222"/>
          <a:ext cx="4133221" cy="3274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3221"/>
              </a:tblGrid>
              <a:tr h="1637276">
                <a:tc>
                  <a:txBody>
                    <a:bodyPr/>
                    <a:lstStyle/>
                    <a:p>
                      <a:r>
                        <a:rPr lang="en-US" dirty="0" smtClean="0"/>
                        <a:t>BAB XV </a:t>
                      </a:r>
                      <a:r>
                        <a:rPr lang="en-US" dirty="0" err="1" smtClean="0"/>
                        <a:t>Bendera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Bahasa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Perubahan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kedua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tahun</a:t>
                      </a:r>
                      <a:r>
                        <a:rPr lang="en-US" dirty="0" smtClean="0"/>
                        <a:t> 2000 </a:t>
                      </a:r>
                      <a:r>
                        <a:rPr lang="en-US" dirty="0" err="1" smtClean="0"/>
                        <a:t>judul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bab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diubah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Pasal</a:t>
                      </a:r>
                      <a:r>
                        <a:rPr lang="en-US" dirty="0" smtClean="0"/>
                        <a:t> 35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36 </a:t>
                      </a:r>
                      <a:r>
                        <a:rPr lang="en-US" dirty="0" err="1" smtClean="0"/>
                        <a:t>tetap</a:t>
                      </a:r>
                      <a:r>
                        <a:rPr lang="en-US" dirty="0" smtClean="0"/>
                        <a:t>,.</a:t>
                      </a:r>
                      <a:r>
                        <a:rPr lang="en-US" dirty="0" err="1" smtClean="0"/>
                        <a:t>hanya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penambahan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pasal</a:t>
                      </a:r>
                      <a:r>
                        <a:rPr lang="en-US" smtClean="0"/>
                        <a:t> 36A,B,C</a:t>
                      </a:r>
                      <a:endParaRPr lang="en-US" sz="1600" dirty="0"/>
                    </a:p>
                  </a:txBody>
                  <a:tcPr/>
                </a:tc>
              </a:tr>
              <a:tr h="1637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77605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>
                <a:ln w="10160">
                  <a:noFill/>
                  <a:prstDash val="solid"/>
                </a:ln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400" dirty="0">
                <a:solidFill>
                  <a:schemeClr val="bg1"/>
                </a:solidFill>
              </a:rPr>
              <a:t>Negara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Konstitusi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242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/>
              <a:t>Negara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yang </a:t>
            </a:r>
            <a:r>
              <a:rPr lang="en-US" sz="2000" dirty="0" err="1"/>
              <a:t>terdiri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,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. Di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, </a:t>
            </a:r>
            <a:r>
              <a:rPr lang="en-US" sz="2000" dirty="0" err="1"/>
              <a:t>pemerintah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yang </a:t>
            </a: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sepenuhnya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hak-hak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menjalankan</a:t>
            </a:r>
            <a:r>
              <a:rPr lang="en-US" sz="2000" dirty="0"/>
              <a:t> </a:t>
            </a:r>
            <a:r>
              <a:rPr lang="en-US" sz="2000" dirty="0" err="1"/>
              <a:t>kekuasaannya</a:t>
            </a:r>
            <a:r>
              <a:rPr lang="en-US" sz="2000" dirty="0"/>
              <a:t>,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dibatasi</a:t>
            </a:r>
            <a:r>
              <a:rPr lang="en-US" sz="2000" dirty="0"/>
              <a:t> </a:t>
            </a:r>
            <a:r>
              <a:rPr lang="en-US" sz="2000" dirty="0" err="1"/>
              <a:t>kekuasaannya</a:t>
            </a:r>
            <a:r>
              <a:rPr lang="en-US" sz="2000" dirty="0"/>
              <a:t>. </a:t>
            </a:r>
            <a:r>
              <a:rPr lang="en-US" sz="2000" dirty="0" err="1"/>
              <a:t>Mengapa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dibatasi</a:t>
            </a:r>
            <a:r>
              <a:rPr lang="en-US" sz="2000" dirty="0"/>
              <a:t>? “Power tends to corrupt, absolute power corrupt absolutely” (Lord Acton)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3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400" dirty="0">
                <a:solidFill>
                  <a:schemeClr val="bg1"/>
                </a:solidFill>
              </a:rPr>
              <a:t>Negara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Konstitusi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18642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seperangkat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berisi</a:t>
            </a:r>
            <a:r>
              <a:rPr lang="en-US" sz="2000" dirty="0"/>
              <a:t> </a:t>
            </a:r>
            <a:r>
              <a:rPr lang="en-US" sz="2000" dirty="0" err="1"/>
              <a:t>ketentuan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diatur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dijalankan</a:t>
            </a:r>
            <a:r>
              <a:rPr lang="en-US" sz="2000" dirty="0"/>
              <a:t>.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dalamkonstitusi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hal-hal</a:t>
            </a:r>
            <a:r>
              <a:rPr lang="en-US" sz="2000" dirty="0"/>
              <a:t> yang </a:t>
            </a:r>
            <a:r>
              <a:rPr lang="en-US" sz="2000" dirty="0" err="1"/>
              <a:t>amat</a:t>
            </a:r>
            <a:r>
              <a:rPr lang="en-US" sz="2000" dirty="0"/>
              <a:t> </a:t>
            </a:r>
            <a:r>
              <a:rPr lang="en-US" sz="2000" dirty="0" err="1"/>
              <a:t>mendasar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konstitusidikatakan</a:t>
            </a:r>
            <a:r>
              <a:rPr lang="en-US" sz="2000" dirty="0"/>
              <a:t> pula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yang </a:t>
            </a:r>
            <a:r>
              <a:rPr lang="en-US" sz="2000" dirty="0" err="1"/>
              <a:t>dijadikan</a:t>
            </a:r>
            <a:r>
              <a:rPr lang="en-US" sz="2000" dirty="0"/>
              <a:t> </a:t>
            </a:r>
            <a:r>
              <a:rPr lang="en-US" sz="2000" dirty="0" err="1"/>
              <a:t>pegangan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penyelenggaraan</a:t>
            </a:r>
            <a:r>
              <a:rPr lang="en-US" sz="2000" dirty="0"/>
              <a:t> </a:t>
            </a:r>
            <a:r>
              <a:rPr lang="en-US" sz="2000" dirty="0" err="1"/>
              <a:t>suatunegara</a:t>
            </a:r>
            <a:r>
              <a:rPr lang="en-US" sz="2000" dirty="0"/>
              <a:t>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525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99868" y="1643056"/>
            <a:ext cx="519187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 algn="ctr">
              <a:buAutoNum type="alphaUcPeriod"/>
            </a:pPr>
            <a:r>
              <a:rPr lang="en-US" sz="2400" dirty="0" err="1" smtClean="0">
                <a:solidFill>
                  <a:schemeClr val="bg1"/>
                </a:solidFill>
              </a:rPr>
              <a:t>Konsep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urgensi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konstitusi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dalam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berbangsa-negara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indonesia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84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22427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/>
              <a:t>1.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konstitusionalisme</a:t>
            </a:r>
            <a:r>
              <a:rPr lang="en-US" sz="2000" dirty="0"/>
              <a:t>. Landasan </a:t>
            </a:r>
            <a:r>
              <a:rPr lang="en-US" sz="2000" dirty="0" err="1"/>
              <a:t>konstitusionalismeadalah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dalamarti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sempit</a:t>
            </a:r>
            <a:r>
              <a:rPr lang="en-US" sz="2000" dirty="0"/>
              <a:t>.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meliputi</a:t>
            </a:r>
            <a:r>
              <a:rPr lang="en-US" sz="2000" dirty="0"/>
              <a:t> </a:t>
            </a:r>
            <a:r>
              <a:rPr lang="en-US" sz="2000" dirty="0" err="1"/>
              <a:t>undangundang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, </a:t>
            </a: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organik</a:t>
            </a:r>
            <a:r>
              <a:rPr lang="en-US" sz="2000" dirty="0"/>
              <a:t>,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perundang-undangan</a:t>
            </a:r>
            <a:r>
              <a:rPr lang="en-US" sz="2000" dirty="0"/>
              <a:t> lain,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konvensi.Konstitusi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sempit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(</a:t>
            </a:r>
            <a:r>
              <a:rPr lang="en-US" sz="2000" dirty="0" err="1"/>
              <a:t>Astim</a:t>
            </a:r>
            <a:r>
              <a:rPr lang="en-US" sz="2000" dirty="0"/>
              <a:t> </a:t>
            </a:r>
            <a:r>
              <a:rPr lang="en-US" sz="2000" dirty="0" err="1"/>
              <a:t>Riyanto</a:t>
            </a:r>
            <a:r>
              <a:rPr lang="en-US" sz="2000" dirty="0"/>
              <a:t>, 2009).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42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3378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/>
              <a:t>2. </a:t>
            </a:r>
            <a:r>
              <a:rPr lang="en-US" sz="2000" dirty="0" err="1"/>
              <a:t>Konstitusi</a:t>
            </a:r>
            <a:r>
              <a:rPr lang="en-US" sz="2000" dirty="0"/>
              <a:t>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membatasi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sedemikian</a:t>
            </a:r>
            <a:r>
              <a:rPr lang="en-US" sz="2000" dirty="0"/>
              <a:t> </a:t>
            </a:r>
            <a:r>
              <a:rPr lang="en-US" sz="2000" dirty="0" err="1"/>
              <a:t>rupa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penyelenggaraan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sewenangwenang</a:t>
            </a:r>
            <a:r>
              <a:rPr lang="en-US" sz="2000" dirty="0"/>
              <a:t>.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, </a:t>
            </a:r>
            <a:r>
              <a:rPr lang="en-US" sz="2000" dirty="0" err="1"/>
              <a:t>diharapkanhak-hak</a:t>
            </a:r>
            <a:r>
              <a:rPr lang="en-US" sz="2000" dirty="0"/>
              <a:t> </a:t>
            </a:r>
            <a:r>
              <a:rPr lang="en-US" sz="2000" dirty="0" err="1"/>
              <a:t>warganegara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terlindungi</a:t>
            </a:r>
            <a:r>
              <a:rPr lang="en-US" sz="2000" dirty="0"/>
              <a:t>. </a:t>
            </a:r>
            <a:r>
              <a:rPr lang="en-US" sz="2000" dirty="0" err="1"/>
              <a:t>Gagasan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dinamakan</a:t>
            </a:r>
            <a:r>
              <a:rPr lang="en-US" sz="2000" dirty="0"/>
              <a:t> </a:t>
            </a:r>
            <a:r>
              <a:rPr lang="en-US" sz="2000" dirty="0" err="1"/>
              <a:t>konstitusionalisme</a:t>
            </a:r>
            <a:r>
              <a:rPr lang="en-US" sz="2000" dirty="0"/>
              <a:t>, yang </a:t>
            </a:r>
            <a:r>
              <a:rPr lang="en-US" sz="2000" dirty="0" err="1"/>
              <a:t>oleh</a:t>
            </a:r>
            <a:r>
              <a:rPr lang="en-US" sz="2000" dirty="0"/>
              <a:t> Carl Joachim </a:t>
            </a:r>
            <a:r>
              <a:rPr lang="en-US" sz="2000" dirty="0" err="1"/>
              <a:t>Friedrichdijelaskan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gagasan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kumpulan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 </a:t>
            </a:r>
            <a:r>
              <a:rPr lang="en-US" sz="2000" dirty="0" err="1"/>
              <a:t>yangdiselenggarakan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nama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. </a:t>
            </a:r>
            <a:r>
              <a:rPr lang="en-US" sz="2000" dirty="0" err="1"/>
              <a:t>Tetapi</a:t>
            </a:r>
            <a:r>
              <a:rPr lang="en-US" sz="2000" dirty="0"/>
              <a:t> yang </a:t>
            </a:r>
            <a:r>
              <a:rPr lang="en-US" sz="2000" dirty="0" err="1"/>
              <a:t>dikenakan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pembatasan</a:t>
            </a:r>
            <a:r>
              <a:rPr lang="en-US" sz="2000" dirty="0"/>
              <a:t> yang </a:t>
            </a:r>
            <a:r>
              <a:rPr lang="en-US" sz="2000" dirty="0" err="1"/>
              <a:t>diharapkan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bahwakekuasaan</a:t>
            </a:r>
            <a:r>
              <a:rPr lang="en-US" sz="2000" dirty="0"/>
              <a:t> yang </a:t>
            </a:r>
            <a:r>
              <a:rPr lang="en-US" sz="2000" dirty="0" err="1"/>
              <a:t>diperlukan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disalahgunakan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yangmendapat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memerintah</a:t>
            </a:r>
            <a:r>
              <a:rPr lang="en-US" sz="2000" dirty="0"/>
              <a:t> (</a:t>
            </a:r>
            <a:r>
              <a:rPr lang="en-US" sz="2000" dirty="0" err="1"/>
              <a:t>Thaib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Hamidi</a:t>
            </a:r>
            <a:r>
              <a:rPr lang="en-US" sz="2000" dirty="0"/>
              <a:t>, 1999)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872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/>
              <a:t>3. </a:t>
            </a:r>
            <a:r>
              <a:rPr lang="en-US" sz="2400" dirty="0" err="1"/>
              <a:t>Konstitusi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: (a) </a:t>
            </a:r>
            <a:r>
              <a:rPr lang="en-US" sz="2400" dirty="0" err="1"/>
              <a:t>membatasi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mengendalikan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penguasa</a:t>
            </a:r>
            <a:r>
              <a:rPr lang="en-US" sz="2400" dirty="0"/>
              <a:t> agar </a:t>
            </a:r>
            <a:r>
              <a:rPr lang="en-US" sz="2400" dirty="0" err="1"/>
              <a:t>dalammenjalankan</a:t>
            </a:r>
            <a:r>
              <a:rPr lang="en-US" sz="2400" dirty="0"/>
              <a:t> </a:t>
            </a:r>
            <a:r>
              <a:rPr lang="en-US" sz="2400" dirty="0" err="1"/>
              <a:t>kekuasaannya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sewenang-wenang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rakyatnya</a:t>
            </a:r>
            <a:r>
              <a:rPr lang="en-US" sz="2400" dirty="0"/>
              <a:t>; (b)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suaturangka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yang </a:t>
            </a:r>
            <a:r>
              <a:rPr lang="en-US" sz="2400" dirty="0" err="1"/>
              <a:t>dicitacitakan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; (c)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landasan</a:t>
            </a:r>
            <a:r>
              <a:rPr lang="en-US" sz="2400" dirty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ketatanegaraan</a:t>
            </a:r>
            <a:r>
              <a:rPr lang="en-US" sz="2400" dirty="0"/>
              <a:t> </a:t>
            </a:r>
            <a:r>
              <a:rPr lang="en-US" sz="2400" dirty="0" err="1"/>
              <a:t>tertentuyang</a:t>
            </a:r>
            <a:r>
              <a:rPr lang="en-US" sz="2400" dirty="0"/>
              <a:t> </a:t>
            </a:r>
            <a:r>
              <a:rPr lang="en-US" sz="2400" dirty="0" err="1"/>
              <a:t>dijunjung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negaranya</a:t>
            </a:r>
            <a:r>
              <a:rPr lang="en-US" sz="2400" dirty="0"/>
              <a:t>; (d)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warganegara</a:t>
            </a:r>
            <a:r>
              <a:rPr lang="en-US" sz="2400" dirty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53426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142990"/>
            <a:ext cx="8496944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/>
              <a:t>4. </a:t>
            </a:r>
            <a:r>
              <a:rPr lang="en-US" dirty="0" err="1"/>
              <a:t>Konstistusi</a:t>
            </a:r>
            <a:r>
              <a:rPr lang="en-US" dirty="0"/>
              <a:t> </a:t>
            </a:r>
            <a:r>
              <a:rPr lang="en-US" dirty="0" err="1"/>
              <a:t>penentu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pembatas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pengatur</a:t>
            </a:r>
            <a:r>
              <a:rPr lang="en-US" dirty="0"/>
              <a:t> </a:t>
            </a:r>
            <a:r>
              <a:rPr lang="en-US" dirty="0" err="1"/>
              <a:t>hubungankekuasaan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organ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pengatur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organ </a:t>
            </a:r>
            <a:r>
              <a:rPr lang="en-US" dirty="0" err="1"/>
              <a:t>negaradengan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negaraataupun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konstitusi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penyalur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3837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1883</Words>
  <Application>Microsoft Office PowerPoint</Application>
  <PresentationFormat>On-screen Show (16:9)</PresentationFormat>
  <Paragraphs>92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127</cp:revision>
  <dcterms:created xsi:type="dcterms:W3CDTF">2022-09-03T23:08:24Z</dcterms:created>
  <dcterms:modified xsi:type="dcterms:W3CDTF">2023-08-21T10:11:06Z</dcterms:modified>
</cp:coreProperties>
</file>