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320" r:id="rId3"/>
    <p:sldId id="337" r:id="rId4"/>
    <p:sldId id="328" r:id="rId5"/>
    <p:sldId id="356" r:id="rId6"/>
    <p:sldId id="341" r:id="rId7"/>
    <p:sldId id="329" r:id="rId8"/>
    <p:sldId id="342" r:id="rId9"/>
    <p:sldId id="326" r:id="rId10"/>
    <p:sldId id="332" r:id="rId11"/>
    <p:sldId id="335" r:id="rId12"/>
    <p:sldId id="343" r:id="rId13"/>
    <p:sldId id="333" r:id="rId14"/>
    <p:sldId id="357" r:id="rId15"/>
    <p:sldId id="358" r:id="rId16"/>
    <p:sldId id="359" r:id="rId17"/>
    <p:sldId id="360" r:id="rId18"/>
    <p:sldId id="361" r:id="rId19"/>
    <p:sldId id="344" r:id="rId20"/>
    <p:sldId id="334" r:id="rId21"/>
    <p:sldId id="338" r:id="rId22"/>
    <p:sldId id="362" r:id="rId23"/>
    <p:sldId id="363" r:id="rId24"/>
    <p:sldId id="364" r:id="rId25"/>
    <p:sldId id="365" r:id="rId26"/>
    <p:sldId id="366" r:id="rId27"/>
    <p:sldId id="346" r:id="rId28"/>
    <p:sldId id="347" r:id="rId29"/>
    <p:sldId id="367" r:id="rId30"/>
    <p:sldId id="368" r:id="rId31"/>
    <p:sldId id="369" r:id="rId32"/>
    <p:sldId id="370" r:id="rId33"/>
    <p:sldId id="371" r:id="rId34"/>
    <p:sldId id="375" r:id="rId35"/>
    <p:sldId id="372" r:id="rId36"/>
    <p:sldId id="374" r:id="rId37"/>
    <p:sldId id="352" r:id="rId38"/>
    <p:sldId id="348" r:id="rId39"/>
    <p:sldId id="349" r:id="rId40"/>
    <p:sldId id="272" r:id="rId4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84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68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298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51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800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94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875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19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457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52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340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712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145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625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928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537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904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629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963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59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472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297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4329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1328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77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125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0148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107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2520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2779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40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8598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10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35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9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38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58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349220" y="1643056"/>
            <a:ext cx="469314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HAK DAN KEWAJIBAN </a:t>
            </a: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WARGA NEGARA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142990"/>
            <a:ext cx="8496944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/>
              <a:t>3.Sumber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yang </a:t>
            </a:r>
            <a:r>
              <a:rPr lang="en-US" sz="2000" dirty="0" err="1"/>
              <a:t>mendasari</a:t>
            </a:r>
            <a:r>
              <a:rPr lang="en-US" sz="2000" dirty="0"/>
              <a:t> </a:t>
            </a:r>
            <a:r>
              <a:rPr lang="en-US" sz="2000" dirty="0" err="1"/>
              <a:t>dinamika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Indonesia </a:t>
            </a:r>
            <a:r>
              <a:rPr lang="en-US" sz="2000" dirty="0" err="1"/>
              <a:t>adalah</a:t>
            </a:r>
            <a:r>
              <a:rPr lang="en-US" sz="2000" dirty="0"/>
              <a:t> proses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UUD NRI 1945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era </a:t>
            </a:r>
            <a:r>
              <a:rPr lang="en-US" sz="2000" dirty="0" err="1"/>
              <a:t>reformasi</a:t>
            </a:r>
            <a:r>
              <a:rPr lang="en-US" sz="2000" dirty="0"/>
              <a:t>.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 era </a:t>
            </a:r>
            <a:r>
              <a:rPr lang="en-US" sz="2000" dirty="0" err="1"/>
              <a:t>reformasi</a:t>
            </a:r>
            <a:r>
              <a:rPr lang="en-US" sz="2000" dirty="0"/>
              <a:t> (</a:t>
            </a:r>
            <a:r>
              <a:rPr lang="en-US" sz="2000" dirty="0" err="1"/>
              <a:t>pertengahan</a:t>
            </a:r>
            <a:r>
              <a:rPr lang="en-US" sz="2000" dirty="0"/>
              <a:t> 1998), </a:t>
            </a:r>
            <a:r>
              <a:rPr lang="en-US" sz="2000" dirty="0" err="1"/>
              <a:t>muncul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tuntutan</a:t>
            </a:r>
            <a:r>
              <a:rPr lang="en-US" sz="2000" dirty="0"/>
              <a:t> </a:t>
            </a:r>
            <a:r>
              <a:rPr lang="en-US" sz="2000" dirty="0" err="1"/>
              <a:t>reformasi</a:t>
            </a:r>
            <a:r>
              <a:rPr lang="en-US" sz="2000" dirty="0"/>
              <a:t> di </a:t>
            </a:r>
            <a:r>
              <a:rPr lang="en-US" sz="2000" dirty="0" err="1"/>
              <a:t>masyarakat</a:t>
            </a:r>
            <a:r>
              <a:rPr lang="en-US" sz="2000" dirty="0"/>
              <a:t>. </a:t>
            </a:r>
            <a:r>
              <a:rPr lang="en-US" sz="2000" dirty="0" err="1"/>
              <a:t>Tuntutan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disampaikan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komponen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, </a:t>
            </a:r>
            <a:r>
              <a:rPr lang="en-US" sz="2000" dirty="0" err="1"/>
              <a:t>terutama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mahasiswa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pemuda</a:t>
            </a:r>
            <a:r>
              <a:rPr lang="en-US" sz="2000" dirty="0"/>
              <a:t>.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ingatkan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butir-butir</a:t>
            </a:r>
            <a:r>
              <a:rPr lang="en-US" sz="2000" dirty="0"/>
              <a:t> yang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tuntutan</a:t>
            </a:r>
            <a:r>
              <a:rPr lang="en-US" sz="2000" dirty="0"/>
              <a:t> </a:t>
            </a:r>
            <a:r>
              <a:rPr lang="en-US" sz="2000" dirty="0" err="1"/>
              <a:t>reformasi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?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tuntutan</a:t>
            </a:r>
            <a:r>
              <a:rPr lang="en-US" sz="2000" dirty="0"/>
              <a:t> </a:t>
            </a:r>
            <a:r>
              <a:rPr lang="en-US" sz="2000" dirty="0" err="1"/>
              <a:t>reformasi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 smtClean="0"/>
              <a:t>: (Slide </a:t>
            </a:r>
            <a:r>
              <a:rPr lang="en-US" sz="2000" dirty="0" err="1" smtClean="0"/>
              <a:t>selanjutnya</a:t>
            </a:r>
            <a:r>
              <a:rPr lang="en-US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3837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131828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mengamandemen</a:t>
            </a:r>
            <a:r>
              <a:rPr lang="en-US" sz="2000" dirty="0" smtClean="0"/>
              <a:t> </a:t>
            </a:r>
            <a:r>
              <a:rPr lang="en-US" sz="2000" dirty="0"/>
              <a:t>UUD NRI 1945, </a:t>
            </a:r>
            <a:endParaRPr lang="en-US" sz="20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penghapusan</a:t>
            </a:r>
            <a:r>
              <a:rPr lang="en-US" sz="2000" dirty="0" smtClean="0"/>
              <a:t> </a:t>
            </a:r>
            <a:r>
              <a:rPr lang="en-US" sz="2000" dirty="0" err="1"/>
              <a:t>doktrin</a:t>
            </a:r>
            <a:r>
              <a:rPr lang="en-US" sz="2000" dirty="0"/>
              <a:t> </a:t>
            </a:r>
            <a:r>
              <a:rPr lang="en-US" sz="2000" dirty="0" err="1"/>
              <a:t>Dwi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Angkatan</a:t>
            </a:r>
            <a:r>
              <a:rPr lang="en-US" sz="2000" dirty="0"/>
              <a:t> </a:t>
            </a:r>
            <a:r>
              <a:rPr lang="en-US" sz="2000" dirty="0" err="1"/>
              <a:t>Bersenjata</a:t>
            </a:r>
            <a:r>
              <a:rPr lang="en-US" sz="2000" dirty="0"/>
              <a:t> </a:t>
            </a:r>
            <a:r>
              <a:rPr lang="en-US" sz="2000" dirty="0" err="1"/>
              <a:t>Republik</a:t>
            </a:r>
            <a:r>
              <a:rPr lang="en-US" sz="2000" dirty="0"/>
              <a:t> Indonesia (ABRI), </a:t>
            </a:r>
            <a:endParaRPr lang="en-US" sz="20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menegakkan</a:t>
            </a:r>
            <a:r>
              <a:rPr lang="en-US" sz="2000" dirty="0" smtClean="0"/>
              <a:t> </a:t>
            </a:r>
            <a:r>
              <a:rPr lang="en-US" sz="2000" dirty="0" err="1"/>
              <a:t>supremasi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, </a:t>
            </a:r>
            <a:r>
              <a:rPr lang="en-US" sz="2000" dirty="0" err="1"/>
              <a:t>penghormatan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asasi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(HAM),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pemberantasan</a:t>
            </a:r>
            <a:r>
              <a:rPr lang="en-US" sz="2000" dirty="0"/>
              <a:t> </a:t>
            </a:r>
            <a:r>
              <a:rPr lang="en-US" sz="2000" dirty="0" err="1"/>
              <a:t>korupsi</a:t>
            </a:r>
            <a:r>
              <a:rPr lang="en-US" sz="2000" dirty="0"/>
              <a:t>, </a:t>
            </a:r>
            <a:r>
              <a:rPr lang="en-US" sz="2000" dirty="0" err="1"/>
              <a:t>kolusi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nepotisme</a:t>
            </a:r>
            <a:r>
              <a:rPr lang="en-US" sz="2000" dirty="0"/>
              <a:t> (KKN), </a:t>
            </a:r>
            <a:endParaRPr lang="en-US" sz="20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/>
              <a:t>desentralisasi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yang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pusat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, </a:t>
            </a:r>
            <a:endParaRPr lang="en-US" sz="20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(</a:t>
            </a:r>
            <a:r>
              <a:rPr lang="en-US" sz="2000" dirty="0" err="1"/>
              <a:t>otonomi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), </a:t>
            </a:r>
            <a:endParaRPr lang="en-US" sz="20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mewujudkan</a:t>
            </a:r>
            <a:r>
              <a:rPr lang="en-US" sz="2000" dirty="0" smtClean="0"/>
              <a:t> </a:t>
            </a:r>
            <a:r>
              <a:rPr lang="en-US" sz="2000" dirty="0" err="1"/>
              <a:t>kebebasan</a:t>
            </a:r>
            <a:r>
              <a:rPr lang="en-US" sz="2000" dirty="0"/>
              <a:t> </a:t>
            </a:r>
            <a:r>
              <a:rPr lang="en-US" sz="2000" dirty="0" err="1"/>
              <a:t>pers</a:t>
            </a:r>
            <a:r>
              <a:rPr lang="en-US" sz="2000" dirty="0" smtClean="0"/>
              <a:t>,</a:t>
            </a:r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mewujudkan</a:t>
            </a:r>
            <a:r>
              <a:rPr lang="en-US" sz="2000" dirty="0" smtClean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.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63337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48689" y="1643056"/>
            <a:ext cx="589424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Membangun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Argumen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tentang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Dinamika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Tantangan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Harmoni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Kewajiban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Hak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Negara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Warga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Negara</a:t>
            </a:r>
            <a:endParaRPr lang="en-US" sz="2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900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36009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31 </a:t>
            </a:r>
            <a:r>
              <a:rPr lang="en-US" dirty="0" err="1"/>
              <a:t>Ayat</a:t>
            </a:r>
            <a:r>
              <a:rPr lang="en-US" dirty="0"/>
              <a:t> (1) UUD NRI 1945.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UUD NRI 1945, </a:t>
            </a:r>
            <a:r>
              <a:rPr lang="en-US" dirty="0" err="1"/>
              <a:t>ketentuannya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31 </a:t>
            </a:r>
            <a:r>
              <a:rPr lang="en-US" dirty="0" err="1"/>
              <a:t>Ayat</a:t>
            </a:r>
            <a:r>
              <a:rPr lang="en-US" dirty="0"/>
              <a:t> (1) UUD NRI 1945, </a:t>
            </a:r>
            <a:r>
              <a:rPr lang="en-US" dirty="0" err="1"/>
              <a:t>namun</a:t>
            </a:r>
            <a:r>
              <a:rPr lang="en-US" dirty="0"/>
              <a:t> 131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. </a:t>
            </a:r>
            <a:r>
              <a:rPr lang="en-US" dirty="0" err="1"/>
              <a:t>Perhatikanlah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perubahannya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naskah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: </a:t>
            </a:r>
            <a:r>
              <a:rPr lang="en-US" dirty="0" err="1"/>
              <a:t>Pasal</a:t>
            </a:r>
            <a:r>
              <a:rPr lang="en-US" dirty="0"/>
              <a:t> 31, (1) </a:t>
            </a:r>
            <a:r>
              <a:rPr lang="en-US" dirty="0" err="1"/>
              <a:t>Tiap-tiap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pengajaran</a:t>
            </a:r>
            <a:r>
              <a:rPr lang="en-US" dirty="0"/>
              <a:t>.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31, (1)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 smtClean="0"/>
              <a:t>.</a:t>
            </a:r>
          </a:p>
          <a:p>
            <a:pPr marL="469900" marR="5080" lvl="1" algn="just">
              <a:lnSpc>
                <a:spcPct val="100200"/>
              </a:lnSpc>
            </a:pP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dirty="0" err="1"/>
              <a:t>Perubahan</a:t>
            </a:r>
            <a:r>
              <a:rPr lang="en-US" dirty="0"/>
              <a:t> UUD NRI </a:t>
            </a:r>
            <a:r>
              <a:rPr lang="en-US" dirty="0" err="1"/>
              <a:t>Tahun</a:t>
            </a:r>
            <a:r>
              <a:rPr lang="en-US" dirty="0"/>
              <a:t> 1945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memajukan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. </a:t>
            </a:r>
            <a:r>
              <a:rPr lang="en-US" dirty="0" err="1"/>
              <a:t>Rumusannya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31 </a:t>
            </a:r>
            <a:r>
              <a:rPr lang="en-US" dirty="0" err="1"/>
              <a:t>Ayat</a:t>
            </a:r>
            <a:r>
              <a:rPr lang="en-US" dirty="0"/>
              <a:t> (5) UUD NRI </a:t>
            </a:r>
            <a:r>
              <a:rPr lang="en-US" dirty="0" err="1"/>
              <a:t>Tahun</a:t>
            </a:r>
            <a:r>
              <a:rPr lang="en-US" dirty="0"/>
              <a:t> 1945: “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memajukan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</a:t>
            </a:r>
            <a:r>
              <a:rPr lang="en-US" dirty="0" err="1"/>
              <a:t>peradaban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”. </a:t>
            </a:r>
            <a:endParaRPr lang="en-US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27925" y="119195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400" dirty="0" err="1">
                <a:solidFill>
                  <a:schemeClr val="bg1"/>
                </a:solidFill>
              </a:rPr>
              <a:t>Aturan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Dasar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Ihwal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Pendidikan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Kebudayaan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Serta </a:t>
            </a:r>
            <a:r>
              <a:rPr lang="en-US" sz="2400" dirty="0" err="1">
                <a:solidFill>
                  <a:schemeClr val="bg1"/>
                </a:solidFill>
              </a:rPr>
              <a:t>Ilmu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Pengetahuan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Teknologi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4226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Sebaliknya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boleh</a:t>
            </a:r>
            <a:r>
              <a:rPr lang="en-US" sz="2000" dirty="0"/>
              <a:t> </a:t>
            </a:r>
            <a:r>
              <a:rPr lang="en-US" sz="2000" dirty="0" err="1"/>
              <a:t>hanyut</a:t>
            </a:r>
            <a:r>
              <a:rPr lang="en-US" sz="2000" dirty="0"/>
              <a:t> </a:t>
            </a:r>
            <a:r>
              <a:rPr lang="en-US" sz="2000" dirty="0" err="1"/>
              <a:t>terbawa</a:t>
            </a:r>
            <a:r>
              <a:rPr lang="en-US" sz="2000" dirty="0"/>
              <a:t> </a:t>
            </a:r>
            <a:r>
              <a:rPr lang="en-US" sz="2000" dirty="0" err="1"/>
              <a:t>arus</a:t>
            </a:r>
            <a:r>
              <a:rPr lang="en-US" sz="2000" dirty="0"/>
              <a:t> </a:t>
            </a:r>
            <a:r>
              <a:rPr lang="en-US" sz="2000" dirty="0" err="1"/>
              <a:t>globalisasi</a:t>
            </a:r>
            <a:r>
              <a:rPr lang="en-US" sz="2000" dirty="0"/>
              <a:t>.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hanyut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arus</a:t>
            </a:r>
            <a:r>
              <a:rPr lang="en-US" sz="2000" dirty="0"/>
              <a:t> </a:t>
            </a:r>
            <a:r>
              <a:rPr lang="en-US" sz="2000" dirty="0" err="1"/>
              <a:t>globalisasi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kehilangan</a:t>
            </a:r>
            <a:r>
              <a:rPr lang="en-US" sz="2000" dirty="0"/>
              <a:t> </a:t>
            </a:r>
            <a:r>
              <a:rPr lang="en-US" sz="2000" dirty="0" err="1"/>
              <a:t>jati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. </a:t>
            </a:r>
            <a:r>
              <a:rPr lang="en-US" sz="2000" dirty="0" err="1"/>
              <a:t>Jadi</a:t>
            </a:r>
            <a:r>
              <a:rPr lang="en-US" sz="2000" dirty="0"/>
              <a:t>,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Indonesia yang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pilih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: </a:t>
            </a:r>
            <a:endParaRPr lang="en-US" sz="2000" dirty="0" smtClean="0"/>
          </a:p>
          <a:p>
            <a:pPr marL="812800" marR="5080" lvl="1" indent="-342900" algn="just">
              <a:lnSpc>
                <a:spcPct val="100200"/>
              </a:lnSpc>
              <a:buAutoNum type="alphaLcPeriod"/>
            </a:pP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/>
              <a:t>sepenuhnya</a:t>
            </a:r>
            <a:r>
              <a:rPr lang="en-US" sz="2000" dirty="0"/>
              <a:t>: </a:t>
            </a:r>
            <a:r>
              <a:rPr lang="en-US" sz="2000" dirty="0" err="1"/>
              <a:t>unsur-unsur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yang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kepribadian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; </a:t>
            </a:r>
            <a:endParaRPr lang="en-US" sz="2000" dirty="0" smtClean="0"/>
          </a:p>
          <a:p>
            <a:pPr marL="812800" marR="5080" lvl="1" indent="-342900" algn="just">
              <a:lnSpc>
                <a:spcPct val="100200"/>
              </a:lnSpc>
              <a:buAutoNum type="alphaLcPeriod"/>
            </a:pPr>
            <a:r>
              <a:rPr lang="en-US" sz="2000" dirty="0" err="1" smtClean="0"/>
              <a:t>Menolak</a:t>
            </a:r>
            <a:r>
              <a:rPr lang="en-US" sz="2000" dirty="0" smtClean="0"/>
              <a:t> </a:t>
            </a:r>
            <a:r>
              <a:rPr lang="en-US" sz="2000" dirty="0" err="1"/>
              <a:t>sepenuhnya</a:t>
            </a:r>
            <a:r>
              <a:rPr lang="en-US" sz="2000" dirty="0"/>
              <a:t>: </a:t>
            </a:r>
            <a:r>
              <a:rPr lang="en-US" sz="2000" dirty="0" err="1"/>
              <a:t>unsur-unsur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kepribadian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; </a:t>
            </a:r>
          </a:p>
          <a:p>
            <a:pPr marL="812800" marR="5080" lvl="1" indent="-342900" algn="just">
              <a:lnSpc>
                <a:spcPct val="100200"/>
              </a:lnSpc>
              <a:buAutoNum type="alphaLcPeriod"/>
            </a:pP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selektif</a:t>
            </a:r>
            <a:r>
              <a:rPr lang="en-US" sz="2000" dirty="0"/>
              <a:t>: </a:t>
            </a: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yang </a:t>
            </a:r>
            <a:r>
              <a:rPr lang="en-US" sz="2000" dirty="0" err="1"/>
              <a:t>belum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bertentangan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kepribadian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.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27925" y="119195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400" dirty="0" err="1">
                <a:solidFill>
                  <a:schemeClr val="bg1"/>
                </a:solidFill>
              </a:rPr>
              <a:t>Aturan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Dasar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Ihwal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Pendidikan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Kebudayaan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Serta </a:t>
            </a:r>
            <a:r>
              <a:rPr lang="en-US" sz="2400" dirty="0" err="1">
                <a:solidFill>
                  <a:schemeClr val="bg1"/>
                </a:solidFill>
              </a:rPr>
              <a:t>Ilmu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Pengetahuan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Teknologi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53181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ketentuan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diatur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Bab XIV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judul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2 </a:t>
            </a:r>
            <a:r>
              <a:rPr lang="en-US" sz="2400" dirty="0" err="1"/>
              <a:t>pasal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Pasal</a:t>
            </a:r>
            <a:r>
              <a:rPr lang="en-US" sz="2400" dirty="0"/>
              <a:t> 33 </a:t>
            </a:r>
            <a:r>
              <a:rPr lang="en-US" sz="2400" dirty="0" err="1"/>
              <a:t>dengan</a:t>
            </a:r>
            <a:r>
              <a:rPr lang="en-US" sz="2400" dirty="0"/>
              <a:t> 3 </a:t>
            </a:r>
            <a:r>
              <a:rPr lang="en-US" sz="2400" dirty="0" err="1"/>
              <a:t>ayat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Pasal</a:t>
            </a:r>
            <a:r>
              <a:rPr lang="en-US" sz="2400" dirty="0"/>
              <a:t> 34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ayat</a:t>
            </a:r>
            <a:r>
              <a:rPr lang="en-US" sz="2400" dirty="0"/>
              <a:t>.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UUD NRI 1945, </a:t>
            </a:r>
            <a:r>
              <a:rPr lang="en-US" sz="2400" dirty="0" err="1"/>
              <a:t>judul</a:t>
            </a:r>
            <a:r>
              <a:rPr lang="en-US" sz="2400" dirty="0"/>
              <a:t> </a:t>
            </a:r>
            <a:r>
              <a:rPr lang="en-US" sz="2400" dirty="0" err="1"/>
              <a:t>bab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Perekonomian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pasal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Pasal</a:t>
            </a:r>
            <a:r>
              <a:rPr lang="en-US" sz="2400" dirty="0"/>
              <a:t> 33 </a:t>
            </a:r>
            <a:r>
              <a:rPr lang="en-US" sz="2400" dirty="0" err="1"/>
              <a:t>dengan</a:t>
            </a:r>
            <a:r>
              <a:rPr lang="en-US" sz="2400" dirty="0"/>
              <a:t> 5 </a:t>
            </a:r>
            <a:r>
              <a:rPr lang="en-US" sz="2400" dirty="0" err="1"/>
              <a:t>ayat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Pasal</a:t>
            </a:r>
            <a:r>
              <a:rPr lang="en-US" sz="2400" dirty="0"/>
              <a:t> 34 </a:t>
            </a:r>
            <a:r>
              <a:rPr lang="en-US" sz="2400" dirty="0" err="1"/>
              <a:t>dengan</a:t>
            </a:r>
            <a:r>
              <a:rPr lang="en-US" sz="2400" dirty="0"/>
              <a:t> 4 </a:t>
            </a:r>
            <a:r>
              <a:rPr lang="en-US" sz="2400" dirty="0" err="1"/>
              <a:t>ayat</a:t>
            </a:r>
            <a:r>
              <a:rPr lang="en-US" sz="2400" dirty="0"/>
              <a:t>. 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Pasal</a:t>
            </a:r>
            <a:r>
              <a:rPr lang="en-US" sz="2400" dirty="0"/>
              <a:t> 33 </a:t>
            </a:r>
            <a:r>
              <a:rPr lang="en-US" sz="2400" dirty="0" err="1"/>
              <a:t>terutama</a:t>
            </a:r>
            <a:r>
              <a:rPr lang="en-US" sz="2400" dirty="0"/>
              <a:t> </a:t>
            </a:r>
            <a:r>
              <a:rPr lang="en-US" sz="2400" dirty="0" err="1"/>
              <a:t>dimaksudkan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melengkapi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diatur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UUD NRI 1945,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 smtClean="0"/>
              <a:t>:</a:t>
            </a:r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smtClean="0"/>
              <a:t>(Slide </a:t>
            </a:r>
            <a:r>
              <a:rPr lang="en-US" sz="2400" dirty="0" err="1" smtClean="0"/>
              <a:t>Selanjutnya</a:t>
            </a:r>
            <a:r>
              <a:rPr lang="en-US" sz="2400" dirty="0" smtClean="0"/>
              <a:t>)</a:t>
            </a:r>
          </a:p>
        </p:txBody>
      </p:sp>
      <p:sp>
        <p:nvSpPr>
          <p:cNvPr id="14" name="object 6"/>
          <p:cNvSpPr txBox="1"/>
          <p:nvPr/>
        </p:nvSpPr>
        <p:spPr>
          <a:xfrm>
            <a:off x="1127925" y="119195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Aturan Dasar ihwal Perekonomian Nasional dan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Kesejahteraan Sosial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4078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7100" marR="5080" lvl="1" indent="-457200" algn="just">
              <a:lnSpc>
                <a:spcPct val="100200"/>
              </a:lnSpc>
              <a:buAutoNum type="alphaLcPeriod"/>
            </a:pPr>
            <a:r>
              <a:rPr lang="en-US" sz="2400" dirty="0" err="1" smtClean="0"/>
              <a:t>Pasal</a:t>
            </a:r>
            <a:r>
              <a:rPr lang="en-US" sz="2400" dirty="0" smtClean="0"/>
              <a:t> </a:t>
            </a:r>
            <a:r>
              <a:rPr lang="en-US" sz="2400" dirty="0"/>
              <a:t>33 </a:t>
            </a:r>
            <a:r>
              <a:rPr lang="en-US" sz="2400" dirty="0" err="1"/>
              <a:t>Ayat</a:t>
            </a:r>
            <a:r>
              <a:rPr lang="en-US" sz="2400" dirty="0"/>
              <a:t> (1) UUD NRI 1945: </a:t>
            </a:r>
            <a:r>
              <a:rPr lang="en-US" sz="2400" dirty="0" err="1"/>
              <a:t>menegaskan</a:t>
            </a:r>
            <a:r>
              <a:rPr lang="en-US" sz="2400" dirty="0"/>
              <a:t> </a:t>
            </a:r>
            <a:r>
              <a:rPr lang="en-US" sz="2400" dirty="0" err="1"/>
              <a:t>asas</a:t>
            </a:r>
            <a:r>
              <a:rPr lang="en-US" sz="2400" dirty="0"/>
              <a:t> </a:t>
            </a:r>
            <a:r>
              <a:rPr lang="en-US" sz="2400" dirty="0" err="1"/>
              <a:t>kekeluargaan</a:t>
            </a:r>
            <a:r>
              <a:rPr lang="en-US" sz="2400" dirty="0"/>
              <a:t>;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lphaLcPeriod"/>
            </a:pPr>
            <a:r>
              <a:rPr lang="en-US" sz="2400" dirty="0" err="1" smtClean="0"/>
              <a:t>Pasal</a:t>
            </a:r>
            <a:r>
              <a:rPr lang="en-US" sz="2400" dirty="0" smtClean="0"/>
              <a:t> </a:t>
            </a:r>
            <a:r>
              <a:rPr lang="en-US" sz="2400" dirty="0"/>
              <a:t>33 </a:t>
            </a:r>
            <a:r>
              <a:rPr lang="en-US" sz="2400" dirty="0" err="1"/>
              <a:t>Ayat</a:t>
            </a:r>
            <a:r>
              <a:rPr lang="en-US" sz="2400" dirty="0"/>
              <a:t> (2) UUD NRI 1945: </a:t>
            </a:r>
            <a:r>
              <a:rPr lang="en-US" sz="2400" dirty="0" err="1"/>
              <a:t>menegaskan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cabang-cabang</a:t>
            </a:r>
            <a:r>
              <a:rPr lang="en-US" sz="2400" dirty="0"/>
              <a:t> </a:t>
            </a:r>
            <a:r>
              <a:rPr lang="en-US" sz="2400" dirty="0" err="1"/>
              <a:t>produksi</a:t>
            </a:r>
            <a:r>
              <a:rPr lang="en-US" sz="2400" dirty="0"/>
              <a:t> yang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yang </a:t>
            </a:r>
            <a:r>
              <a:rPr lang="en-US" sz="2400" dirty="0" err="1"/>
              <a:t>menguasai</a:t>
            </a:r>
            <a:r>
              <a:rPr lang="en-US" sz="2400" dirty="0"/>
              <a:t> </a:t>
            </a:r>
            <a:r>
              <a:rPr lang="en-US" sz="2400" dirty="0" err="1"/>
              <a:t>hajat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orang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dikuasai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; </a:t>
            </a:r>
          </a:p>
          <a:p>
            <a:pPr marL="927100" marR="5080" lvl="1" indent="-457200" algn="just">
              <a:lnSpc>
                <a:spcPct val="100200"/>
              </a:lnSpc>
              <a:buAutoNum type="alphaLcPeriod"/>
            </a:pPr>
            <a:r>
              <a:rPr lang="en-US" sz="2400" dirty="0" err="1" smtClean="0"/>
              <a:t>Pasal</a:t>
            </a:r>
            <a:r>
              <a:rPr lang="en-US" sz="2400" dirty="0" smtClean="0"/>
              <a:t> </a:t>
            </a:r>
            <a:r>
              <a:rPr lang="en-US" sz="2400" dirty="0"/>
              <a:t>33 </a:t>
            </a:r>
            <a:r>
              <a:rPr lang="en-US" sz="2400" dirty="0" err="1"/>
              <a:t>Ayat</a:t>
            </a:r>
            <a:r>
              <a:rPr lang="en-US" sz="2400" dirty="0"/>
              <a:t> (3) UUD NRI 1945: </a:t>
            </a:r>
            <a:r>
              <a:rPr lang="en-US" sz="2400" dirty="0" err="1"/>
              <a:t>menegaskan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bumi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air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kekayaan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 yang </a:t>
            </a:r>
            <a:r>
              <a:rPr lang="en-US" sz="2400" dirty="0" err="1"/>
              <a:t>terkandung</a:t>
            </a:r>
            <a:r>
              <a:rPr lang="en-US" sz="2400" dirty="0"/>
              <a:t> di </a:t>
            </a:r>
            <a:r>
              <a:rPr lang="en-US" sz="2400" dirty="0" err="1"/>
              <a:t>dalamnya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dikuasai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.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27925" y="119195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Aturan Dasar ihwal Perekonomian Nasional dan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Kesejahteraan Sosial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70262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pertahanan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? </a:t>
            </a:r>
            <a:r>
              <a:rPr lang="en-US" sz="2400" dirty="0" err="1"/>
              <a:t>Pasal</a:t>
            </a:r>
            <a:r>
              <a:rPr lang="en-US" sz="2400" dirty="0"/>
              <a:t> 30 </a:t>
            </a:r>
            <a:r>
              <a:rPr lang="en-US" sz="2400" dirty="0" err="1"/>
              <a:t>Ayat</a:t>
            </a:r>
            <a:r>
              <a:rPr lang="en-US" sz="2400" dirty="0"/>
              <a:t> (2) UUD NRI 1945 </a:t>
            </a:r>
            <a:r>
              <a:rPr lang="en-US" sz="2400" dirty="0" err="1"/>
              <a:t>menegaskan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 smtClean="0"/>
              <a:t>:</a:t>
            </a:r>
          </a:p>
          <a:p>
            <a:pPr marL="12700" marR="5080" algn="just">
              <a:lnSpc>
                <a:spcPct val="100200"/>
              </a:lnSpc>
            </a:pPr>
            <a:r>
              <a:rPr lang="en-US" sz="2400" dirty="0" smtClean="0"/>
              <a:t>“</a:t>
            </a:r>
            <a:r>
              <a:rPr lang="en-US" sz="2400" dirty="0"/>
              <a:t>Usaha </a:t>
            </a:r>
            <a:r>
              <a:rPr lang="en-US" sz="2400" dirty="0" err="1"/>
              <a:t>pertahanan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dilaksanakan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pertahanan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r>
              <a:rPr lang="en-US" sz="2400" dirty="0" err="1"/>
              <a:t>semesta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Tentara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Indonesia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Kepolisian</a:t>
            </a:r>
            <a:r>
              <a:rPr lang="en-US" sz="2400" dirty="0"/>
              <a:t> Negara </a:t>
            </a:r>
            <a:r>
              <a:rPr lang="en-US" sz="2400" dirty="0" err="1"/>
              <a:t>Republik</a:t>
            </a:r>
            <a:r>
              <a:rPr lang="en-US" sz="2400" dirty="0"/>
              <a:t> Indonesia,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,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kekuatan</a:t>
            </a:r>
            <a:r>
              <a:rPr lang="en-US" sz="2400" dirty="0"/>
              <a:t> </a:t>
            </a:r>
            <a:r>
              <a:rPr lang="en-US" sz="2400" dirty="0" err="1"/>
              <a:t>pendukung</a:t>
            </a:r>
            <a:r>
              <a:rPr lang="en-US" sz="2400" dirty="0"/>
              <a:t>”. </a:t>
            </a:r>
            <a:r>
              <a:rPr lang="en-US" sz="2400" dirty="0" err="1"/>
              <a:t>Dipilihnya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pertahanan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r>
              <a:rPr lang="en-US" sz="2400" dirty="0" err="1"/>
              <a:t>semesta</a:t>
            </a:r>
            <a:r>
              <a:rPr lang="en-US" sz="2400" dirty="0"/>
              <a:t> (</a:t>
            </a:r>
            <a:r>
              <a:rPr lang="en-US" sz="2400" dirty="0" err="1"/>
              <a:t>Sishankamrata</a:t>
            </a:r>
            <a:r>
              <a:rPr lang="en-US" sz="2400" dirty="0"/>
              <a:t>) </a:t>
            </a:r>
            <a:r>
              <a:rPr lang="en-US" sz="2400" dirty="0" err="1"/>
              <a:t>dilatarbelakangi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sejarah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 Indonesia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27925" y="119195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Aturan Dasar ihwal Usaha Pertahanan dan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Keamanan Negara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49839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1596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400" dirty="0" err="1"/>
              <a:t>Penghormatan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asasi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pasca</a:t>
            </a:r>
            <a:r>
              <a:rPr lang="en-US" sz="2400" dirty="0"/>
              <a:t> </a:t>
            </a:r>
            <a:r>
              <a:rPr lang="en-US" sz="2400" dirty="0" err="1"/>
              <a:t>Amandemen</a:t>
            </a:r>
            <a:r>
              <a:rPr lang="en-US" sz="2400" dirty="0"/>
              <a:t> UUD NRI 1945 </a:t>
            </a:r>
            <a:r>
              <a:rPr lang="en-US" sz="2400" dirty="0" err="1"/>
              <a:t>mengalami</a:t>
            </a:r>
            <a:r>
              <a:rPr lang="en-US" sz="2400" dirty="0"/>
              <a:t> </a:t>
            </a:r>
            <a:r>
              <a:rPr lang="en-US" sz="2400" dirty="0" err="1"/>
              <a:t>dinamika</a:t>
            </a:r>
            <a:r>
              <a:rPr lang="en-US" sz="2400" dirty="0"/>
              <a:t> yang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biasa</a:t>
            </a:r>
            <a:r>
              <a:rPr lang="en-US" sz="2400" dirty="0"/>
              <a:t>.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Amandemen</a:t>
            </a:r>
            <a:r>
              <a:rPr lang="en-US" sz="2400" dirty="0"/>
              <a:t> </a:t>
            </a:r>
            <a:r>
              <a:rPr lang="en-US" sz="2400" dirty="0" err="1"/>
              <a:t>keempat</a:t>
            </a:r>
            <a:r>
              <a:rPr lang="en-US" sz="2400" dirty="0"/>
              <a:t> UUD NRI 1945 </a:t>
            </a:r>
            <a:r>
              <a:rPr lang="en-US" sz="2400" dirty="0" err="1"/>
              <a:t>aturan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diatur</a:t>
            </a:r>
            <a:r>
              <a:rPr lang="en-US" sz="2400" dirty="0"/>
              <a:t> </a:t>
            </a:r>
            <a:r>
              <a:rPr lang="en-US" sz="2400" dirty="0" err="1"/>
              <a:t>tersendiri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judul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Asasi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(HAM). Di </a:t>
            </a:r>
            <a:r>
              <a:rPr lang="en-US" sz="2400" dirty="0" err="1"/>
              <a:t>samping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perihal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asasi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, </a:t>
            </a:r>
            <a:r>
              <a:rPr lang="en-US" sz="2400" dirty="0" err="1"/>
              <a:t>diatur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ihwal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asasi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.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Aturan Dasar ihwal Hak dan Kewajiban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Asasi Manusia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8606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889882" y="1643056"/>
            <a:ext cx="561185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Mendeskripsikan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Esensi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Urgensi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Harmoni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Kewajiban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Hak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Negara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Warga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Negara</a:t>
            </a:r>
          </a:p>
        </p:txBody>
      </p:sp>
    </p:spTree>
    <p:extLst>
      <p:ext uri="{BB962C8B-B14F-4D97-AF65-F5344CB8AC3E}">
        <p14:creationId xmlns:p14="http://schemas.microsoft.com/office/powerpoint/2010/main" val="1802098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Warga Negara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36000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 err="1"/>
              <a:t>Pasal</a:t>
            </a:r>
            <a:r>
              <a:rPr lang="en-US" sz="2400" dirty="0"/>
              <a:t> 26 </a:t>
            </a:r>
            <a:r>
              <a:rPr lang="en-US" sz="2400" dirty="0" err="1"/>
              <a:t>ayat</a:t>
            </a:r>
            <a:r>
              <a:rPr lang="en-US" sz="2400" dirty="0"/>
              <a:t> 1 :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 Indonesia </a:t>
            </a:r>
            <a:r>
              <a:rPr lang="en-US" sz="2400" dirty="0" err="1"/>
              <a:t>asli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 lain yang </a:t>
            </a:r>
            <a:r>
              <a:rPr lang="en-US" sz="2400" dirty="0" err="1"/>
              <a:t>disahkan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smtClean="0"/>
              <a:t>Negara. </a:t>
            </a: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400" dirty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 err="1" smtClean="0"/>
              <a:t>Pasal</a:t>
            </a:r>
            <a:r>
              <a:rPr lang="en-US" sz="2400" dirty="0" smtClean="0"/>
              <a:t> </a:t>
            </a:r>
            <a:r>
              <a:rPr lang="en-US" sz="2400" dirty="0"/>
              <a:t>26 </a:t>
            </a:r>
            <a:r>
              <a:rPr lang="en-US" sz="2400" dirty="0" err="1"/>
              <a:t>ayat</a:t>
            </a:r>
            <a:r>
              <a:rPr lang="en-US" sz="2400" dirty="0"/>
              <a:t> 2 :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Indonesia </a:t>
            </a:r>
            <a:r>
              <a:rPr lang="en-US" sz="2400" dirty="0" err="1"/>
              <a:t>dan</a:t>
            </a:r>
            <a:r>
              <a:rPr lang="en-US" sz="2400" dirty="0"/>
              <a:t> orang </a:t>
            </a:r>
            <a:r>
              <a:rPr lang="en-US" sz="2400" dirty="0" err="1"/>
              <a:t>asing</a:t>
            </a:r>
            <a:r>
              <a:rPr lang="en-US" sz="2400" dirty="0"/>
              <a:t> yang </a:t>
            </a:r>
            <a:r>
              <a:rPr lang="en-US" sz="2400" dirty="0" err="1"/>
              <a:t>bertempat</a:t>
            </a:r>
            <a:r>
              <a:rPr lang="en-US" sz="2400" dirty="0"/>
              <a:t>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smtClean="0"/>
              <a:t>Indonesia.</a:t>
            </a: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 err="1"/>
              <a:t>Pewarganegaraan</a:t>
            </a:r>
            <a:r>
              <a:rPr lang="en-US" sz="2400" dirty="0"/>
              <a:t> (</a:t>
            </a:r>
            <a:r>
              <a:rPr lang="en-US" sz="2400" dirty="0" err="1"/>
              <a:t>Naturalisasi</a:t>
            </a:r>
            <a:r>
              <a:rPr lang="en-US" sz="2400" dirty="0"/>
              <a:t>):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perbuatan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yang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kewarganegaraan</a:t>
            </a:r>
            <a:r>
              <a:rPr lang="en-US" sz="2400" dirty="0"/>
              <a:t> lain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1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323528" y="1265515"/>
            <a:ext cx="8496944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esensi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urgensi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harmoni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warganegara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?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mari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pergunakan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yang </a:t>
            </a:r>
            <a:r>
              <a:rPr lang="en-US" sz="2400" dirty="0" err="1"/>
              <a:t>meliputi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agama,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, </a:t>
            </a:r>
            <a:r>
              <a:rPr lang="en-US" sz="2400" dirty="0" err="1"/>
              <a:t>perekonomian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pertahanan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587042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berdasar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? </a:t>
            </a:r>
            <a:r>
              <a:rPr lang="en-US" dirty="0" err="1"/>
              <a:t>Bukankah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?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?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pemikirannya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bingung</a:t>
            </a:r>
            <a:r>
              <a:rPr lang="en-US" dirty="0"/>
              <a:t>.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hierarkis</a:t>
            </a:r>
            <a:r>
              <a:rPr lang="en-US" dirty="0"/>
              <a:t> </a:t>
            </a:r>
            <a:r>
              <a:rPr lang="en-US" dirty="0" err="1"/>
              <a:t>piramidal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urut-urutan</a:t>
            </a:r>
            <a:r>
              <a:rPr lang="en-US" dirty="0"/>
              <a:t> lima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luasnya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sifatnya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pengkhususan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sila-sila</a:t>
            </a:r>
            <a:r>
              <a:rPr lang="en-US" dirty="0"/>
              <a:t> di </a:t>
            </a:r>
            <a:r>
              <a:rPr lang="en-US" dirty="0" err="1"/>
              <a:t>mukanya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di </a:t>
            </a:r>
            <a:r>
              <a:rPr lang="en-US" dirty="0" err="1"/>
              <a:t>antara</a:t>
            </a:r>
            <a:r>
              <a:rPr lang="en-US" dirty="0"/>
              <a:t> lima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yang </a:t>
            </a:r>
            <a:r>
              <a:rPr lang="en-US" dirty="0" err="1"/>
              <a:t>bulat</a:t>
            </a:r>
            <a:r>
              <a:rPr lang="en-US" dirty="0"/>
              <a:t>.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sila-sila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hierarkis</a:t>
            </a:r>
            <a:r>
              <a:rPr lang="en-US" dirty="0"/>
              <a:t> </a:t>
            </a:r>
            <a:r>
              <a:rPr lang="en-US" dirty="0" err="1"/>
              <a:t>piramidal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 </a:t>
            </a:r>
            <a:r>
              <a:rPr lang="en-US" dirty="0" smtClean="0"/>
              <a:t>(Slide </a:t>
            </a:r>
            <a:r>
              <a:rPr lang="en-US" dirty="0" err="1" smtClean="0"/>
              <a:t>selanjutnya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Agama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2961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/>
              <a:t>a.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beradab</a:t>
            </a:r>
            <a:r>
              <a:rPr lang="en-US" dirty="0"/>
              <a:t>, </a:t>
            </a:r>
            <a:endParaRPr lang="en-US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err="1"/>
              <a:t>persatuan</a:t>
            </a:r>
            <a:r>
              <a:rPr lang="en-US" dirty="0"/>
              <a:t> Indonesia, </a:t>
            </a:r>
            <a:endParaRPr lang="en-US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</a:t>
            </a:r>
            <a:r>
              <a:rPr lang="en-US" dirty="0"/>
              <a:t>. </a:t>
            </a:r>
            <a:r>
              <a:rPr lang="en-US" dirty="0" err="1"/>
              <a:t>kerakyatan</a:t>
            </a:r>
            <a:r>
              <a:rPr lang="en-US" dirty="0"/>
              <a:t> yang </a:t>
            </a:r>
            <a:r>
              <a:rPr lang="en-US" dirty="0" err="1"/>
              <a:t>dipimpin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hikmat</a:t>
            </a:r>
            <a:r>
              <a:rPr lang="en-US" dirty="0"/>
              <a:t> </a:t>
            </a:r>
            <a:r>
              <a:rPr lang="en-US" dirty="0" err="1"/>
              <a:t>kebijaksanaan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permusyawaratan</a:t>
            </a:r>
            <a:r>
              <a:rPr lang="en-US" dirty="0"/>
              <a:t>/</a:t>
            </a:r>
            <a:r>
              <a:rPr lang="en-US" dirty="0" err="1"/>
              <a:t>perwakilan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en-US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d.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Indonesia.</a:t>
            </a:r>
            <a:endParaRPr lang="en-US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Agama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0391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istilah</a:t>
            </a:r>
            <a:r>
              <a:rPr lang="en-US" sz="2400" dirty="0"/>
              <a:t> yang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lain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berkorelasi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erat</a:t>
            </a:r>
            <a:r>
              <a:rPr lang="en-US" sz="2400" dirty="0"/>
              <a:t>.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upaya</a:t>
            </a:r>
            <a:r>
              <a:rPr lang="en-US" sz="2400" dirty="0"/>
              <a:t> </a:t>
            </a:r>
            <a:r>
              <a:rPr lang="en-US" sz="2400" dirty="0" err="1"/>
              <a:t>pembudayaan</a:t>
            </a:r>
            <a:r>
              <a:rPr lang="en-US" sz="2400" dirty="0"/>
              <a:t>. </a:t>
            </a:r>
            <a:r>
              <a:rPr lang="en-US" sz="2400" dirty="0" err="1"/>
              <a:t>Melalui</a:t>
            </a:r>
            <a:r>
              <a:rPr lang="en-US" sz="2400" dirty="0"/>
              <a:t> proses,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kebudayaan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ditransformasikan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generasi</a:t>
            </a:r>
            <a:r>
              <a:rPr lang="en-US" sz="2400" dirty="0"/>
              <a:t> </a:t>
            </a:r>
            <a:r>
              <a:rPr lang="en-US" sz="2400" dirty="0" err="1"/>
              <a:t>tua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generasi</a:t>
            </a:r>
            <a:r>
              <a:rPr lang="en-US" sz="2400" dirty="0"/>
              <a:t> </a:t>
            </a:r>
            <a:r>
              <a:rPr lang="en-US" sz="2400" dirty="0" err="1"/>
              <a:t>muda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dikembangkan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</a:t>
            </a:r>
            <a:r>
              <a:rPr lang="en-US" sz="2400" dirty="0" err="1"/>
              <a:t>tertinggi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peradaban</a:t>
            </a:r>
            <a:r>
              <a:rPr lang="en-US" sz="2400" dirty="0"/>
              <a:t>.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Pendidikan dan Kebudayaan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56963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semangat</a:t>
            </a:r>
            <a:r>
              <a:rPr lang="en-US" sz="2000" dirty="0"/>
              <a:t> </a:t>
            </a:r>
            <a:r>
              <a:rPr lang="en-US" sz="2000" dirty="0" err="1"/>
              <a:t>Pasal</a:t>
            </a:r>
            <a:r>
              <a:rPr lang="en-US" sz="2000" dirty="0"/>
              <a:t> 33 </a:t>
            </a:r>
            <a:r>
              <a:rPr lang="en-US" sz="2000" dirty="0" err="1"/>
              <a:t>Ayat</a:t>
            </a:r>
            <a:r>
              <a:rPr lang="en-US" sz="2000" dirty="0"/>
              <a:t> (1) UUD NRI </a:t>
            </a:r>
            <a:r>
              <a:rPr lang="en-US" sz="2000" dirty="0" err="1"/>
              <a:t>Tahun</a:t>
            </a:r>
            <a:r>
              <a:rPr lang="en-US" sz="2000" dirty="0"/>
              <a:t> 1945 </a:t>
            </a:r>
            <a:r>
              <a:rPr lang="en-US" sz="2000" dirty="0" err="1"/>
              <a:t>asas</a:t>
            </a:r>
            <a:r>
              <a:rPr lang="en-US" sz="2000" dirty="0"/>
              <a:t> </a:t>
            </a:r>
            <a:r>
              <a:rPr lang="en-US" sz="2000" dirty="0" err="1"/>
              <a:t>perekonomian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kekeluargaan</a:t>
            </a:r>
            <a:r>
              <a:rPr lang="en-US" sz="2000" dirty="0"/>
              <a:t>. </a:t>
            </a:r>
            <a:r>
              <a:rPr lang="en-US" sz="2000" dirty="0" err="1"/>
              <a:t>Apa</a:t>
            </a:r>
            <a:r>
              <a:rPr lang="en-US" sz="2000" dirty="0"/>
              <a:t> </a:t>
            </a:r>
            <a:r>
              <a:rPr lang="en-US" sz="2000" dirty="0" err="1"/>
              <a:t>makna</a:t>
            </a:r>
            <a:r>
              <a:rPr lang="en-US" sz="2000" dirty="0"/>
              <a:t> </a:t>
            </a:r>
            <a:r>
              <a:rPr lang="en-US" sz="2000" dirty="0" err="1"/>
              <a:t>asas</a:t>
            </a:r>
            <a:r>
              <a:rPr lang="en-US" sz="2000" dirty="0"/>
              <a:t> </a:t>
            </a:r>
            <a:r>
              <a:rPr lang="en-US" sz="2000" dirty="0" err="1"/>
              <a:t>kekeluargaan</a:t>
            </a:r>
            <a:r>
              <a:rPr lang="en-US" sz="2000" dirty="0"/>
              <a:t>? </a:t>
            </a:r>
            <a:r>
              <a:rPr lang="en-US" sz="2000" dirty="0" err="1"/>
              <a:t>Kekeluargaan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asas</a:t>
            </a:r>
            <a:r>
              <a:rPr lang="en-US" sz="2000" dirty="0"/>
              <a:t> yang </a:t>
            </a:r>
            <a:r>
              <a:rPr lang="en-US" sz="2000" dirty="0" err="1"/>
              <a:t>dianut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Indonesia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yang </a:t>
            </a:r>
            <a:r>
              <a:rPr lang="en-US" sz="2000" dirty="0" err="1"/>
              <a:t>salah</a:t>
            </a:r>
            <a:r>
              <a:rPr lang="en-US" sz="2000" dirty="0"/>
              <a:t> </a:t>
            </a:r>
            <a:r>
              <a:rPr lang="en-US" sz="2000" dirty="0" err="1"/>
              <a:t>satunya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perekonomian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. </a:t>
            </a:r>
            <a:r>
              <a:rPr lang="en-US" sz="2000" dirty="0" err="1"/>
              <a:t>Asas</a:t>
            </a:r>
            <a:r>
              <a:rPr lang="en-US" sz="2000" dirty="0"/>
              <a:t> </a:t>
            </a:r>
            <a:r>
              <a:rPr lang="en-US" sz="2000" dirty="0" err="1"/>
              <a:t>kekeluargaan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diartikan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yang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menyelesaikan</a:t>
            </a:r>
            <a:r>
              <a:rPr lang="en-US" sz="2000" dirty="0"/>
              <a:t> </a:t>
            </a:r>
            <a:r>
              <a:rPr lang="en-US" sz="2000" dirty="0" err="1"/>
              <a:t>pekerjaan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pribadi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.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pekerjaan</a:t>
            </a:r>
            <a:r>
              <a:rPr lang="en-US" sz="2000" dirty="0"/>
              <a:t> </a:t>
            </a:r>
            <a:r>
              <a:rPr lang="en-US" sz="2000" dirty="0" err="1"/>
              <a:t>bersama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manfaat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dinikmati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adil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orang. </a:t>
            </a:r>
            <a:r>
              <a:rPr lang="en-US" sz="2000" dirty="0" err="1"/>
              <a:t>Tujuannya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agar </a:t>
            </a:r>
            <a:r>
              <a:rPr lang="en-US" sz="2000" dirty="0" err="1"/>
              <a:t>pekerjaan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cepat</a:t>
            </a:r>
            <a:r>
              <a:rPr lang="en-US" sz="2000" dirty="0"/>
              <a:t> </a:t>
            </a:r>
            <a:r>
              <a:rPr lang="en-US" sz="2000" dirty="0" err="1"/>
              <a:t>selesai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memberi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.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Perekonomian Nasional dan Kesejahteraan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Rakyat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7692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ihwal</a:t>
            </a:r>
            <a:r>
              <a:rPr lang="en-US" sz="2000" dirty="0"/>
              <a:t> </a:t>
            </a:r>
            <a:r>
              <a:rPr lang="en-US" sz="2000" dirty="0" err="1"/>
              <a:t>pertahanan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keamanan</a:t>
            </a:r>
            <a:r>
              <a:rPr lang="en-US" sz="2000" dirty="0"/>
              <a:t> Negara </a:t>
            </a:r>
            <a:r>
              <a:rPr lang="en-US" sz="2000" dirty="0" err="1"/>
              <a:t>Pasal</a:t>
            </a:r>
            <a:r>
              <a:rPr lang="en-US" sz="2000" dirty="0"/>
              <a:t> 30 </a:t>
            </a:r>
            <a:r>
              <a:rPr lang="en-US" sz="2000" dirty="0" err="1"/>
              <a:t>Ayat</a:t>
            </a:r>
            <a:r>
              <a:rPr lang="en-US" sz="2000" dirty="0"/>
              <a:t> (2) UUD NRI </a:t>
            </a:r>
            <a:r>
              <a:rPr lang="en-US" sz="2000" dirty="0" err="1"/>
              <a:t>Tahun</a:t>
            </a:r>
            <a:r>
              <a:rPr lang="en-US" sz="2000" dirty="0"/>
              <a:t> 1945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pertahanan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keamanan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dilaksanakan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pertahanan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keamanan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semesta</a:t>
            </a:r>
            <a:r>
              <a:rPr lang="en-US" sz="2000" dirty="0"/>
              <a:t> (</a:t>
            </a:r>
            <a:r>
              <a:rPr lang="en-US" sz="2000" dirty="0" err="1"/>
              <a:t>Sishankamrata</a:t>
            </a:r>
            <a:r>
              <a:rPr lang="en-US" sz="2000" dirty="0"/>
              <a:t>)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Tentara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Indonesia (TNI)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Kepolisian</a:t>
            </a:r>
            <a:r>
              <a:rPr lang="en-US" sz="2000" dirty="0"/>
              <a:t> Negara </a:t>
            </a:r>
            <a:r>
              <a:rPr lang="en-US" sz="2000" dirty="0" err="1"/>
              <a:t>Republik</a:t>
            </a:r>
            <a:r>
              <a:rPr lang="en-US" sz="2000" dirty="0"/>
              <a:t> Indonesia (</a:t>
            </a:r>
            <a:r>
              <a:rPr lang="en-US" sz="2000" dirty="0" err="1"/>
              <a:t>Polri</a:t>
            </a:r>
            <a:r>
              <a:rPr lang="en-US" sz="2000" dirty="0"/>
              <a:t>),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komponen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,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kekuatan</a:t>
            </a:r>
            <a:r>
              <a:rPr lang="en-US" sz="2000" dirty="0"/>
              <a:t> </a:t>
            </a:r>
            <a:r>
              <a:rPr lang="en-US" sz="2000" dirty="0" err="1"/>
              <a:t>pendukung</a:t>
            </a:r>
            <a:r>
              <a:rPr lang="en-US" sz="2000" dirty="0"/>
              <a:t>.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tampak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komponen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Sishankamrata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TNI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Polri</a:t>
            </a:r>
            <a:r>
              <a:rPr lang="en-US" sz="2000" dirty="0"/>
              <a:t>.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Pertahanan dan Keamanan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52168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36009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WNI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No. 12 </a:t>
            </a:r>
            <a:r>
              <a:rPr lang="en-US" dirty="0" err="1"/>
              <a:t>Tahun</a:t>
            </a:r>
            <a:r>
              <a:rPr lang="en-US" dirty="0"/>
              <a:t> 2006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kewarganegaraan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4: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/>
              <a:t>orang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 smtClean="0"/>
              <a:t>perundang-undangan</a:t>
            </a:r>
            <a:r>
              <a:rPr lang="en-US" dirty="0"/>
              <a:t>.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ayah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WNI </a:t>
            </a:r>
            <a:r>
              <a:rPr lang="en-US" dirty="0" smtClean="0"/>
              <a:t> </a:t>
            </a:r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ayah WNI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WNA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WNI </a:t>
            </a:r>
            <a:r>
              <a:rPr lang="en-US" dirty="0" err="1"/>
              <a:t>dan</a:t>
            </a:r>
            <a:r>
              <a:rPr lang="en-US" dirty="0"/>
              <a:t> ayah WNA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WNI,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ayahnya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kewarganegaraan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ayahnya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kewarganegaraan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WNI,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ayahnya</a:t>
            </a:r>
            <a:r>
              <a:rPr lang="en-US" dirty="0"/>
              <a:t> WNA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ayahnya</a:t>
            </a:r>
            <a:r>
              <a:rPr lang="en-US" dirty="0"/>
              <a:t>.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tenggang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300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ayahnya</a:t>
            </a:r>
            <a:r>
              <a:rPr lang="en-US" dirty="0"/>
              <a:t> </a:t>
            </a:r>
            <a:r>
              <a:rPr lang="en-US" dirty="0" err="1"/>
              <a:t>meninggal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perkawinan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ayahnya</a:t>
            </a:r>
            <a:r>
              <a:rPr lang="en-US" dirty="0"/>
              <a:t> WNI</a:t>
            </a:r>
            <a:endParaRPr lang="en-US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Ketentuan Menjadi WNI berdasarkan UU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9352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505794" y="1643056"/>
            <a:ext cx="43800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SYARAT DAN TATA CARA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MEMPEROLEH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KEWARGANEGARAAN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9640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8496944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1600" dirty="0"/>
              <a:t>PASAL 9 UU No.12 </a:t>
            </a:r>
            <a:r>
              <a:rPr lang="en-US" sz="1600" dirty="0" err="1"/>
              <a:t>Tahun</a:t>
            </a:r>
            <a:r>
              <a:rPr lang="en-US" sz="1600" dirty="0"/>
              <a:t> 2006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 smtClean="0"/>
              <a:t>Kewarganegaraan</a:t>
            </a:r>
            <a:endParaRPr lang="en-US" sz="16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1600" dirty="0" smtClean="0"/>
              <a:t> </a:t>
            </a:r>
            <a:r>
              <a:rPr lang="en-US" sz="1600" dirty="0" err="1"/>
              <a:t>Permohonan</a:t>
            </a:r>
            <a:r>
              <a:rPr lang="en-US" sz="1600" dirty="0"/>
              <a:t> </a:t>
            </a:r>
            <a:r>
              <a:rPr lang="en-US" sz="1600" dirty="0" err="1"/>
              <a:t>pewarganegaraan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diajukan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pemohon</a:t>
            </a:r>
            <a:r>
              <a:rPr lang="en-US" sz="1600" dirty="0"/>
              <a:t>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memenuhi</a:t>
            </a:r>
            <a:r>
              <a:rPr lang="en-US" sz="1600" dirty="0"/>
              <a:t> </a:t>
            </a:r>
            <a:r>
              <a:rPr lang="en-US" sz="1600" dirty="0" err="1"/>
              <a:t>persyaratan</a:t>
            </a:r>
            <a:r>
              <a:rPr lang="en-US" sz="1600" dirty="0"/>
              <a:t> </a:t>
            </a:r>
            <a:r>
              <a:rPr lang="en-US" sz="1600" dirty="0" err="1"/>
              <a:t>sbb</a:t>
            </a:r>
            <a:r>
              <a:rPr lang="en-US" sz="1600" dirty="0"/>
              <a:t> : </a:t>
            </a:r>
            <a:endParaRPr lang="en-US" sz="1600" dirty="0" smtClean="0"/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/>
              <a:t>berusia</a:t>
            </a:r>
            <a:r>
              <a:rPr lang="en-US" sz="1600" dirty="0"/>
              <a:t> 18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kawin</a:t>
            </a:r>
            <a:r>
              <a:rPr lang="en-US" sz="1600" dirty="0"/>
              <a:t> </a:t>
            </a:r>
            <a:endParaRPr lang="en-US" sz="1600" dirty="0" smtClean="0"/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/>
              <a:t>waktu</a:t>
            </a:r>
            <a:r>
              <a:rPr lang="en-US" sz="1600" dirty="0"/>
              <a:t> </a:t>
            </a:r>
            <a:r>
              <a:rPr lang="en-US" sz="1600" dirty="0" err="1"/>
              <a:t>mengajukan</a:t>
            </a:r>
            <a:r>
              <a:rPr lang="en-US" sz="1600" dirty="0"/>
              <a:t> </a:t>
            </a:r>
            <a:r>
              <a:rPr lang="en-US" sz="1600" dirty="0" err="1"/>
              <a:t>permohonan</a:t>
            </a:r>
            <a:r>
              <a:rPr lang="en-US" sz="1600" dirty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bertempat</a:t>
            </a:r>
            <a:r>
              <a:rPr lang="en-US" sz="1600" dirty="0"/>
              <a:t> </a:t>
            </a:r>
            <a:r>
              <a:rPr lang="en-US" sz="1600" dirty="0" err="1"/>
              <a:t>tinggal</a:t>
            </a:r>
            <a:r>
              <a:rPr lang="en-US" sz="1600" dirty="0"/>
              <a:t> di </a:t>
            </a:r>
            <a:r>
              <a:rPr lang="en-US" sz="1600" dirty="0" err="1"/>
              <a:t>wilayah</a:t>
            </a:r>
            <a:r>
              <a:rPr lang="en-US" sz="1600" dirty="0"/>
              <a:t> NKRI paling </a:t>
            </a:r>
            <a:r>
              <a:rPr lang="en-US" sz="1600" dirty="0" err="1"/>
              <a:t>singkat</a:t>
            </a:r>
            <a:r>
              <a:rPr lang="en-US" sz="1600" dirty="0"/>
              <a:t> lima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err="1"/>
              <a:t>berturut-turut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paling </a:t>
            </a:r>
            <a:r>
              <a:rPr lang="en-US" sz="1600" dirty="0" err="1"/>
              <a:t>singkat</a:t>
            </a:r>
            <a:r>
              <a:rPr lang="en-US" sz="1600" dirty="0"/>
              <a:t> 10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berturut-turut</a:t>
            </a:r>
            <a:r>
              <a:rPr lang="en-US" sz="1600" dirty="0"/>
              <a:t> </a:t>
            </a:r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1600" dirty="0" err="1" smtClean="0"/>
              <a:t>Sehat</a:t>
            </a:r>
            <a:r>
              <a:rPr lang="en-US" sz="1600" dirty="0" smtClean="0"/>
              <a:t> </a:t>
            </a:r>
            <a:r>
              <a:rPr lang="en-US" sz="1600" dirty="0" err="1"/>
              <a:t>jasmani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rohani</a:t>
            </a:r>
            <a:r>
              <a:rPr lang="en-US" sz="1600" dirty="0"/>
              <a:t> </a:t>
            </a:r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/>
              <a:t>berbahasa</a:t>
            </a:r>
            <a:r>
              <a:rPr lang="en-US" sz="1600" dirty="0"/>
              <a:t> Indonesia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mengakui</a:t>
            </a:r>
            <a:r>
              <a:rPr lang="en-US" sz="1600" dirty="0"/>
              <a:t> </a:t>
            </a:r>
            <a:r>
              <a:rPr lang="en-US" sz="1600" dirty="0" err="1"/>
              <a:t>dasar</a:t>
            </a:r>
            <a:r>
              <a:rPr lang="en-US" sz="1600" dirty="0"/>
              <a:t> </a:t>
            </a:r>
            <a:r>
              <a:rPr lang="en-US" sz="1600" dirty="0" err="1"/>
              <a:t>negara</a:t>
            </a:r>
            <a:r>
              <a:rPr lang="en-US" sz="1600" dirty="0"/>
              <a:t> </a:t>
            </a:r>
            <a:r>
              <a:rPr lang="en-US" sz="1600" dirty="0" err="1"/>
              <a:t>Pancasila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UUD Negara RI </a:t>
            </a:r>
            <a:r>
              <a:rPr lang="en-US" sz="1600" dirty="0" err="1"/>
              <a:t>tahun</a:t>
            </a:r>
            <a:r>
              <a:rPr lang="en-US" sz="1600" dirty="0"/>
              <a:t> 1945 </a:t>
            </a:r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/>
              <a:t>pernah</a:t>
            </a:r>
            <a:r>
              <a:rPr lang="en-US" sz="1600" dirty="0"/>
              <a:t> </a:t>
            </a:r>
            <a:r>
              <a:rPr lang="en-US" sz="1600" dirty="0" err="1"/>
              <a:t>dijatuhi</a:t>
            </a:r>
            <a:r>
              <a:rPr lang="en-US" sz="1600" dirty="0"/>
              <a:t> </a:t>
            </a:r>
            <a:r>
              <a:rPr lang="en-US" sz="1600" dirty="0" err="1"/>
              <a:t>pidana</a:t>
            </a:r>
            <a:r>
              <a:rPr lang="en-US" sz="1600" dirty="0"/>
              <a:t>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tindak</a:t>
            </a:r>
            <a:r>
              <a:rPr lang="en-US" sz="1600" dirty="0"/>
              <a:t> </a:t>
            </a:r>
            <a:r>
              <a:rPr lang="en-US" sz="1600" dirty="0" err="1"/>
              <a:t>pidana</a:t>
            </a:r>
            <a:r>
              <a:rPr lang="en-US" sz="1600" dirty="0"/>
              <a:t> yang </a:t>
            </a:r>
            <a:r>
              <a:rPr lang="en-US" sz="1600" dirty="0" err="1"/>
              <a:t>diancam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pidana</a:t>
            </a:r>
            <a:r>
              <a:rPr lang="en-US" sz="1600" dirty="0"/>
              <a:t> 1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1600" dirty="0" err="1" smtClean="0"/>
              <a:t>Jika</a:t>
            </a:r>
            <a:r>
              <a:rPr lang="en-US" sz="1600" dirty="0" smtClean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Kewarganegaraan</a:t>
            </a:r>
            <a:r>
              <a:rPr lang="en-US" sz="1600" dirty="0"/>
              <a:t> RI,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kewarganegaraan</a:t>
            </a:r>
            <a:r>
              <a:rPr lang="en-US" sz="1600" dirty="0"/>
              <a:t> </a:t>
            </a:r>
            <a:r>
              <a:rPr lang="en-US" sz="1600" dirty="0" err="1"/>
              <a:t>ganda</a:t>
            </a:r>
            <a:r>
              <a:rPr lang="en-US" sz="1600" dirty="0"/>
              <a:t> </a:t>
            </a:r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1600" dirty="0" smtClean="0"/>
              <a:t> </a:t>
            </a:r>
            <a:r>
              <a:rPr lang="en-US" sz="1600" dirty="0" err="1"/>
              <a:t>Mempunyai</a:t>
            </a:r>
            <a:r>
              <a:rPr lang="en-US" sz="1600" dirty="0"/>
              <a:t> </a:t>
            </a:r>
            <a:r>
              <a:rPr lang="en-US" sz="1600" dirty="0" err="1"/>
              <a:t>pekerjaan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berpenghasilan</a:t>
            </a:r>
            <a:r>
              <a:rPr lang="en-US" sz="1600" dirty="0"/>
              <a:t> </a:t>
            </a:r>
            <a:r>
              <a:rPr lang="en-US" sz="1600" dirty="0" err="1"/>
              <a:t>tetap</a:t>
            </a:r>
            <a:r>
              <a:rPr lang="en-US" sz="1600" dirty="0"/>
              <a:t> </a:t>
            </a:r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1600" dirty="0" err="1" smtClean="0"/>
              <a:t>Membayar</a:t>
            </a:r>
            <a:r>
              <a:rPr lang="en-US" sz="1600" dirty="0" smtClean="0"/>
              <a:t> </a:t>
            </a:r>
            <a:r>
              <a:rPr lang="en-US" sz="1600" dirty="0" err="1"/>
              <a:t>uang</a:t>
            </a:r>
            <a:r>
              <a:rPr lang="en-US" sz="1600" dirty="0"/>
              <a:t> </a:t>
            </a:r>
            <a:r>
              <a:rPr lang="en-US" sz="1600" dirty="0" err="1"/>
              <a:t>pewarganegaraan</a:t>
            </a:r>
            <a:r>
              <a:rPr lang="en-US" sz="1600" dirty="0"/>
              <a:t>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Kas</a:t>
            </a:r>
            <a:r>
              <a:rPr lang="en-US" sz="1600" dirty="0"/>
              <a:t> Negara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5096562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000" dirty="0"/>
              <a:t>WNI </a:t>
            </a:r>
            <a:r>
              <a:rPr lang="en-US" sz="2000" dirty="0" err="1"/>
              <a:t>kehilangan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RI UU No. 12 </a:t>
            </a:r>
            <a:r>
              <a:rPr lang="en-US" sz="2000" dirty="0" err="1"/>
              <a:t>Tahun</a:t>
            </a:r>
            <a:r>
              <a:rPr lang="en-US" sz="2000" dirty="0"/>
              <a:t> 2006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Pasal</a:t>
            </a:r>
            <a:r>
              <a:rPr lang="en-US" sz="2000" dirty="0"/>
              <a:t> 23 : </a:t>
            </a:r>
            <a:endParaRPr lang="en-US" sz="2000" dirty="0" smtClean="0"/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2000" dirty="0" err="1" smtClean="0"/>
              <a:t>Memperoleh</a:t>
            </a:r>
            <a:r>
              <a:rPr lang="en-US" sz="2000" dirty="0" smtClean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lain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kemauannya</a:t>
            </a:r>
            <a:r>
              <a:rPr lang="en-US" sz="2000" dirty="0"/>
              <a:t> </a:t>
            </a:r>
            <a:r>
              <a:rPr lang="en-US" sz="2000" dirty="0" err="1" smtClean="0"/>
              <a:t>sendiri</a:t>
            </a:r>
            <a:endParaRPr lang="en-US" sz="2000" dirty="0" smtClean="0"/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/>
              <a:t>menolak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melepaskan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lain, </a:t>
            </a:r>
            <a:r>
              <a:rPr lang="en-US" sz="2000" dirty="0" err="1"/>
              <a:t>sedangkan</a:t>
            </a:r>
            <a:r>
              <a:rPr lang="en-US" sz="2000" dirty="0"/>
              <a:t> orang yang </a:t>
            </a:r>
            <a:r>
              <a:rPr lang="en-US" sz="2000" dirty="0" err="1"/>
              <a:t>bersangkutan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kesempatan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</a:p>
          <a:p>
            <a:pPr marL="355600" marR="5080" indent="-342900" algn="just">
              <a:lnSpc>
                <a:spcPct val="100200"/>
              </a:lnSpc>
              <a:buAutoNum type="alphaLcPeriod"/>
            </a:pPr>
            <a:r>
              <a:rPr lang="en-US" sz="2000" dirty="0" err="1" smtClean="0"/>
              <a:t>Dinyatakan</a:t>
            </a:r>
            <a:r>
              <a:rPr lang="en-US" sz="2000" dirty="0" smtClean="0"/>
              <a:t> </a:t>
            </a:r>
            <a:r>
              <a:rPr lang="en-US" sz="2000" dirty="0" err="1"/>
              <a:t>hilang</a:t>
            </a:r>
            <a:r>
              <a:rPr lang="en-US" sz="2000" dirty="0"/>
              <a:t> </a:t>
            </a:r>
            <a:r>
              <a:rPr lang="en-US" sz="2000" dirty="0" err="1"/>
              <a:t>kewarganegaraanya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Presiden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permohonannya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, yang </a:t>
            </a:r>
            <a:r>
              <a:rPr lang="en-US" sz="2000" dirty="0" err="1"/>
              <a:t>bersangkutan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berusia</a:t>
            </a:r>
            <a:r>
              <a:rPr lang="en-US" sz="2000" dirty="0"/>
              <a:t> 18 </a:t>
            </a:r>
            <a:r>
              <a:rPr lang="en-US" sz="2000" dirty="0" err="1"/>
              <a:t>Th</a:t>
            </a:r>
            <a:r>
              <a:rPr lang="en-US" sz="2000" dirty="0"/>
              <a:t>, </a:t>
            </a:r>
            <a:r>
              <a:rPr lang="en-US" sz="2000" dirty="0" err="1"/>
              <a:t>bertempat</a:t>
            </a:r>
            <a:r>
              <a:rPr lang="en-US" sz="2000" dirty="0"/>
              <a:t> </a:t>
            </a:r>
            <a:r>
              <a:rPr lang="en-US" sz="2000" dirty="0" err="1"/>
              <a:t>tinggal</a:t>
            </a:r>
            <a:r>
              <a:rPr lang="en-US" sz="2000" dirty="0"/>
              <a:t> di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negeri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dinyatakan</a:t>
            </a:r>
            <a:r>
              <a:rPr lang="en-US" sz="2000" dirty="0"/>
              <a:t> </a:t>
            </a:r>
            <a:r>
              <a:rPr lang="en-US" sz="2000" dirty="0" err="1"/>
              <a:t>hilang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RI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Kehilangan Kewarganegaraan RI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0436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204390" y="1643056"/>
            <a:ext cx="498283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Alasan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Mengapa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Diperlukan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Harmoni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Kewajiban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Hak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Negara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Warga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Negara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Indonesia</a:t>
            </a:r>
          </a:p>
        </p:txBody>
      </p:sp>
    </p:spTree>
    <p:extLst>
      <p:ext uri="{BB962C8B-B14F-4D97-AF65-F5344CB8AC3E}">
        <p14:creationId xmlns:p14="http://schemas.microsoft.com/office/powerpoint/2010/main" val="30163845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000" dirty="0"/>
              <a:t>d. </a:t>
            </a:r>
            <a:r>
              <a:rPr lang="en-US" sz="2000" dirty="0" err="1"/>
              <a:t>Masuk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dinas</a:t>
            </a:r>
            <a:r>
              <a:rPr lang="en-US" sz="2000" dirty="0"/>
              <a:t> </a:t>
            </a:r>
            <a:r>
              <a:rPr lang="en-US" sz="2000" dirty="0" err="1"/>
              <a:t>tentara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izin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</a:t>
            </a:r>
            <a:r>
              <a:rPr lang="en-US" sz="2000" dirty="0" err="1"/>
              <a:t>terlebih</a:t>
            </a:r>
            <a:r>
              <a:rPr lang="en-US" sz="2000" dirty="0"/>
              <a:t> </a:t>
            </a:r>
            <a:r>
              <a:rPr lang="en-US" sz="2000" dirty="0" err="1"/>
              <a:t>dahulu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Presiden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e</a:t>
            </a:r>
            <a:r>
              <a:rPr lang="en-US" sz="2000" dirty="0"/>
              <a:t>.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sukarela</a:t>
            </a:r>
            <a:r>
              <a:rPr lang="en-US" sz="2000" dirty="0"/>
              <a:t> </a:t>
            </a:r>
            <a:r>
              <a:rPr lang="en-US" sz="2000" dirty="0" err="1"/>
              <a:t>masuk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dinas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, yang </a:t>
            </a:r>
            <a:r>
              <a:rPr lang="en-US" sz="2000" dirty="0" err="1"/>
              <a:t>jabatan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dinas</a:t>
            </a:r>
            <a:r>
              <a:rPr lang="en-US" sz="2000" dirty="0"/>
              <a:t> </a:t>
            </a:r>
            <a:r>
              <a:rPr lang="en-US" sz="2000" dirty="0" err="1"/>
              <a:t>semacam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di Indonesia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ketentuan</a:t>
            </a:r>
            <a:r>
              <a:rPr lang="en-US" sz="2000" dirty="0"/>
              <a:t>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perundang-undangan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dijabat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WNI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f</a:t>
            </a:r>
            <a:r>
              <a:rPr lang="en-US" sz="2000" dirty="0"/>
              <a:t>.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sukarela</a:t>
            </a:r>
            <a:r>
              <a:rPr lang="en-US" sz="2000" dirty="0"/>
              <a:t> </a:t>
            </a:r>
            <a:r>
              <a:rPr lang="en-US" sz="2000" dirty="0" err="1"/>
              <a:t>mengangkat</a:t>
            </a:r>
            <a:r>
              <a:rPr lang="en-US" sz="2000" dirty="0"/>
              <a:t> </a:t>
            </a:r>
            <a:r>
              <a:rPr lang="en-US" sz="2000" dirty="0" err="1"/>
              <a:t>sumpah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janji</a:t>
            </a:r>
            <a:r>
              <a:rPr lang="en-US" sz="2000" dirty="0"/>
              <a:t> </a:t>
            </a:r>
            <a:r>
              <a:rPr lang="en-US" sz="2000" dirty="0" err="1"/>
              <a:t>setia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dar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Kehilangan Kewarganegaraan RI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0752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000" dirty="0"/>
              <a:t>g.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diwajibkan</a:t>
            </a:r>
            <a:r>
              <a:rPr lang="en-US" sz="2000" dirty="0"/>
              <a:t>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turut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pemilihan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ketatatanegaraan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h</a:t>
            </a:r>
            <a:r>
              <a:rPr lang="en-US" sz="2000" dirty="0"/>
              <a:t>.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paspor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surat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paspor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surat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diartikan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yang </a:t>
            </a:r>
            <a:r>
              <a:rPr lang="en-US" sz="2000" dirty="0" err="1"/>
              <a:t>masih</a:t>
            </a:r>
            <a:r>
              <a:rPr lang="en-US" sz="2000" dirty="0"/>
              <a:t> </a:t>
            </a:r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lain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namanya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err="1" smtClean="0"/>
              <a:t>i</a:t>
            </a:r>
            <a:r>
              <a:rPr lang="en-US" sz="2000" dirty="0"/>
              <a:t>. </a:t>
            </a:r>
            <a:r>
              <a:rPr lang="en-US" sz="2000" dirty="0" err="1"/>
              <a:t>Bertempat</a:t>
            </a:r>
            <a:r>
              <a:rPr lang="en-US" sz="2000" dirty="0"/>
              <a:t> </a:t>
            </a:r>
            <a:r>
              <a:rPr lang="en-US" sz="2000" dirty="0" err="1"/>
              <a:t>tinggal</a:t>
            </a:r>
            <a:r>
              <a:rPr lang="en-US" sz="2000" dirty="0"/>
              <a:t> di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wilayah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RI </a:t>
            </a:r>
            <a:r>
              <a:rPr lang="en-US" sz="2000" dirty="0" err="1"/>
              <a:t>selama</a:t>
            </a:r>
            <a:r>
              <a:rPr lang="en-US" sz="2000" dirty="0"/>
              <a:t> 5 </a:t>
            </a:r>
            <a:r>
              <a:rPr lang="en-US" sz="2000" dirty="0" err="1"/>
              <a:t>Th</a:t>
            </a:r>
            <a:r>
              <a:rPr lang="en-US" sz="2000" dirty="0"/>
              <a:t> </a:t>
            </a:r>
            <a:r>
              <a:rPr lang="en-US" sz="2000" dirty="0" err="1"/>
              <a:t>terus</a:t>
            </a:r>
            <a:r>
              <a:rPr lang="en-US" sz="2000" dirty="0"/>
              <a:t> </a:t>
            </a:r>
            <a:r>
              <a:rPr lang="en-US" sz="2000" dirty="0" err="1"/>
              <a:t>menerus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rangka</a:t>
            </a:r>
            <a:r>
              <a:rPr lang="en-US" sz="2000" dirty="0"/>
              <a:t> </a:t>
            </a:r>
            <a:r>
              <a:rPr lang="en-US" sz="2000" dirty="0" err="1"/>
              <a:t>dinas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,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alasan</a:t>
            </a:r>
            <a:r>
              <a:rPr lang="en-US" sz="2000" dirty="0"/>
              <a:t> yang </a:t>
            </a:r>
            <a:r>
              <a:rPr lang="en-US" sz="2000" dirty="0" err="1"/>
              <a:t>sah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sengaja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keinginannya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WNI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Kehilangan Kewarganegaraan RI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175038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/>
              <a:t>kelahiran</a:t>
            </a:r>
            <a:r>
              <a:rPr lang="en-US" sz="2000" dirty="0"/>
              <a:t> (</a:t>
            </a:r>
            <a:r>
              <a:rPr lang="en-US" sz="2000" dirty="0" err="1"/>
              <a:t>ius</a:t>
            </a:r>
            <a:r>
              <a:rPr lang="en-US" sz="2000" dirty="0"/>
              <a:t> soli) </a:t>
            </a:r>
            <a:r>
              <a:rPr lang="en-US" sz="2000" dirty="0" err="1"/>
              <a:t>Penentuan</a:t>
            </a:r>
            <a:r>
              <a:rPr lang="en-US" sz="2000" dirty="0"/>
              <a:t> status </a:t>
            </a: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tempat</a:t>
            </a:r>
            <a:r>
              <a:rPr lang="en-US" sz="2000" dirty="0"/>
              <a:t>/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kelahiran</a:t>
            </a:r>
            <a:r>
              <a:rPr lang="en-US" sz="2000" dirty="0"/>
              <a:t> </a:t>
            </a:r>
            <a:r>
              <a:rPr lang="en-US" sz="2000" dirty="0" err="1"/>
              <a:t>seseorang</a:t>
            </a:r>
            <a:r>
              <a:rPr lang="en-US" sz="2000" dirty="0"/>
              <a:t>.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: </a:t>
            </a:r>
            <a:r>
              <a:rPr lang="en-US" sz="2000" dirty="0" err="1"/>
              <a:t>Jerman</a:t>
            </a:r>
            <a:r>
              <a:rPr lang="en-US" sz="2000" dirty="0"/>
              <a:t>, AS, </a:t>
            </a:r>
            <a:r>
              <a:rPr lang="en-US" sz="2000" dirty="0" err="1"/>
              <a:t>UK,dll</a:t>
            </a:r>
            <a:r>
              <a:rPr lang="en-US" sz="2000" dirty="0"/>
              <a:t>. </a:t>
            </a:r>
            <a:endParaRPr lang="en-US" sz="20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endParaRPr lang="en-US" sz="20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/>
              <a:t>keturunan</a:t>
            </a:r>
            <a:r>
              <a:rPr lang="en-US" sz="2000" dirty="0"/>
              <a:t> (</a:t>
            </a:r>
            <a:r>
              <a:rPr lang="en-US" sz="2000" dirty="0" err="1"/>
              <a:t>ius</a:t>
            </a:r>
            <a:r>
              <a:rPr lang="en-US" sz="2000" dirty="0"/>
              <a:t> </a:t>
            </a:r>
            <a:r>
              <a:rPr lang="en-US" sz="2000" dirty="0" err="1"/>
              <a:t>sanguinis</a:t>
            </a:r>
            <a:r>
              <a:rPr lang="en-US" sz="2000" dirty="0"/>
              <a:t>) </a:t>
            </a: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pertalian</a:t>
            </a:r>
            <a:r>
              <a:rPr lang="en-US" sz="2000" dirty="0"/>
              <a:t> </a:t>
            </a:r>
            <a:r>
              <a:rPr lang="en-US" sz="2000" dirty="0" err="1"/>
              <a:t>darah</a:t>
            </a:r>
            <a:r>
              <a:rPr lang="en-US" sz="2000" dirty="0"/>
              <a:t>/</a:t>
            </a:r>
            <a:r>
              <a:rPr lang="en-US" sz="2000" dirty="0" err="1"/>
              <a:t>keturunan</a:t>
            </a:r>
            <a:r>
              <a:rPr lang="en-US" sz="2000" dirty="0"/>
              <a:t>.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: Indonesia, </a:t>
            </a:r>
            <a:r>
              <a:rPr lang="en-US" sz="2000" dirty="0" err="1"/>
              <a:t>Cina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Asas Kewarganegaraan Antara lain :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70136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6"/>
          <p:cNvSpPr txBox="1"/>
          <p:nvPr/>
        </p:nvSpPr>
        <p:spPr>
          <a:xfrm>
            <a:off x="1156404" y="118612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Status Kewarganegaraan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2" name="Oval 1"/>
          <p:cNvSpPr/>
          <p:nvPr/>
        </p:nvSpPr>
        <p:spPr>
          <a:xfrm>
            <a:off x="244943" y="2417399"/>
            <a:ext cx="222472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MULTIPATRIDE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128246" y="2417399"/>
            <a:ext cx="194421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APATRIDE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3236893" y="3363838"/>
            <a:ext cx="194421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BIPATRIDE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3309066" y="1318057"/>
            <a:ext cx="194421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Status</a:t>
            </a:r>
            <a:endParaRPr lang="en-US" sz="2400" dirty="0"/>
          </a:p>
        </p:txBody>
      </p:sp>
      <p:cxnSp>
        <p:nvCxnSpPr>
          <p:cNvPr id="5" name="Straight Arrow Connector 4"/>
          <p:cNvCxnSpPr>
            <a:stCxn id="17" idx="2"/>
            <a:endCxn id="2" idx="6"/>
          </p:cNvCxnSpPr>
          <p:nvPr/>
        </p:nvCxnSpPr>
        <p:spPr>
          <a:xfrm flipH="1">
            <a:off x="2469669" y="2038137"/>
            <a:ext cx="839397" cy="1099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7" idx="6"/>
            <a:endCxn id="15" idx="1"/>
          </p:cNvCxnSpPr>
          <p:nvPr/>
        </p:nvCxnSpPr>
        <p:spPr>
          <a:xfrm>
            <a:off x="5253282" y="2038137"/>
            <a:ext cx="1159688" cy="590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7" idx="4"/>
            <a:endCxn id="16" idx="0"/>
          </p:cNvCxnSpPr>
          <p:nvPr/>
        </p:nvCxnSpPr>
        <p:spPr>
          <a:xfrm flipH="1">
            <a:off x="4209001" y="2758217"/>
            <a:ext cx="72173" cy="605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6934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000" dirty="0" err="1" smtClean="0"/>
              <a:t>Apatride</a:t>
            </a:r>
            <a:r>
              <a:rPr lang="en-US" sz="2000" dirty="0" smtClean="0"/>
              <a:t> </a:t>
            </a:r>
            <a:r>
              <a:rPr lang="en-US" sz="2000" dirty="0" err="1"/>
              <a:t>seseorang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disebabkan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orang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lahir</a:t>
            </a:r>
            <a:r>
              <a:rPr lang="en-US" sz="2000" dirty="0"/>
              <a:t> di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menganut</a:t>
            </a:r>
            <a:r>
              <a:rPr lang="en-US" sz="2000" dirty="0"/>
              <a:t> </a:t>
            </a:r>
            <a:r>
              <a:rPr lang="en-US" sz="2000" dirty="0" err="1"/>
              <a:t>ius</a:t>
            </a:r>
            <a:r>
              <a:rPr lang="en-US" sz="2000" dirty="0"/>
              <a:t> </a:t>
            </a:r>
            <a:r>
              <a:rPr lang="en-US" sz="2000" dirty="0" err="1"/>
              <a:t>sanguinis</a:t>
            </a:r>
            <a:r>
              <a:rPr lang="en-US" sz="2000" dirty="0"/>
              <a:t>. </a:t>
            </a:r>
            <a:endParaRPr lang="en-US" sz="20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endParaRPr lang="en-US" sz="2000" dirty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000" dirty="0" err="1" smtClean="0"/>
              <a:t>Bipatride</a:t>
            </a:r>
            <a:r>
              <a:rPr lang="en-US" sz="2000" dirty="0" smtClean="0"/>
              <a:t> </a:t>
            </a:r>
            <a:r>
              <a:rPr lang="en-US" sz="2000" dirty="0" err="1"/>
              <a:t>Seseorang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 smtClean="0"/>
              <a:t>kewarganegaraan</a:t>
            </a:r>
            <a:r>
              <a:rPr lang="en-US" sz="2000" dirty="0" smtClean="0"/>
              <a:t> </a:t>
            </a:r>
            <a:r>
              <a:rPr lang="en-US" sz="2000" dirty="0" err="1"/>
              <a:t>bila</a:t>
            </a:r>
            <a:r>
              <a:rPr lang="en-US" sz="2000" dirty="0"/>
              <a:t> orang </a:t>
            </a:r>
            <a:r>
              <a:rPr lang="en-US" sz="2000" dirty="0" err="1"/>
              <a:t>tsb</a:t>
            </a:r>
            <a:r>
              <a:rPr lang="en-US" sz="2000" dirty="0"/>
              <a:t> </a:t>
            </a:r>
            <a:r>
              <a:rPr lang="en-US" sz="2000" dirty="0" err="1"/>
              <a:t>berasal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orang </a:t>
            </a:r>
            <a:r>
              <a:rPr lang="en-US" sz="2000" dirty="0" err="1"/>
              <a:t>tua</a:t>
            </a:r>
            <a:r>
              <a:rPr lang="en-US" sz="2000" dirty="0"/>
              <a:t> yang </a:t>
            </a:r>
            <a:r>
              <a:rPr lang="en-US" sz="2000" dirty="0" err="1"/>
              <a:t>mana</a:t>
            </a:r>
            <a:r>
              <a:rPr lang="en-US" sz="2000" dirty="0"/>
              <a:t> </a:t>
            </a:r>
            <a:r>
              <a:rPr lang="en-US" sz="2000" dirty="0" err="1"/>
              <a:t>negaranya</a:t>
            </a:r>
            <a:r>
              <a:rPr lang="en-US" sz="2000" dirty="0"/>
              <a:t> </a:t>
            </a:r>
            <a:r>
              <a:rPr lang="en-US" sz="2000" dirty="0" err="1"/>
              <a:t>menganut</a:t>
            </a:r>
            <a:r>
              <a:rPr lang="en-US" sz="2000" dirty="0"/>
              <a:t> </a:t>
            </a:r>
            <a:r>
              <a:rPr lang="en-US" sz="2000" dirty="0" err="1"/>
              <a:t>ius</a:t>
            </a:r>
            <a:r>
              <a:rPr lang="en-US" sz="2000" dirty="0"/>
              <a:t> </a:t>
            </a:r>
            <a:r>
              <a:rPr lang="en-US" sz="2000" dirty="0" err="1"/>
              <a:t>sanguinis</a:t>
            </a:r>
            <a:r>
              <a:rPr lang="en-US" sz="2000" dirty="0"/>
              <a:t>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dilahirkan</a:t>
            </a:r>
            <a:r>
              <a:rPr lang="en-US" sz="2000" dirty="0"/>
              <a:t> di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menganut</a:t>
            </a:r>
            <a:r>
              <a:rPr lang="en-US" sz="2000" dirty="0"/>
              <a:t> </a:t>
            </a:r>
            <a:r>
              <a:rPr lang="en-US" sz="2000" dirty="0" err="1"/>
              <a:t>ius</a:t>
            </a:r>
            <a:r>
              <a:rPr lang="en-US" sz="2000" dirty="0"/>
              <a:t> soli</a:t>
            </a:r>
            <a:r>
              <a:rPr lang="en-US" sz="2000" dirty="0" smtClean="0"/>
              <a:t>. </a:t>
            </a:r>
            <a:endParaRPr lang="en-US" sz="2000" dirty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000" dirty="0" err="1" smtClean="0"/>
              <a:t>Multipatride</a:t>
            </a:r>
            <a:r>
              <a:rPr lang="en-US" sz="2000" dirty="0" smtClean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penduduk</a:t>
            </a:r>
            <a:r>
              <a:rPr lang="en-US" sz="2000" dirty="0"/>
              <a:t> yang </a:t>
            </a:r>
            <a:r>
              <a:rPr lang="en-US" sz="2000" dirty="0" err="1"/>
              <a:t>tinggal</a:t>
            </a:r>
            <a:r>
              <a:rPr lang="en-US" sz="2000" dirty="0"/>
              <a:t> di </a:t>
            </a:r>
            <a:r>
              <a:rPr lang="en-US" sz="2000" dirty="0" err="1"/>
              <a:t>perbatasan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Status </a:t>
            </a:r>
            <a:r>
              <a:rPr lang="en-US" sz="3200" dirty="0" err="1">
                <a:solidFill>
                  <a:schemeClr val="bg1"/>
                </a:solidFill>
              </a:rPr>
              <a:t>kewarganegaraan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34362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23531"/>
            <a:ext cx="765952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0878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0"/>
            <a:ext cx="6876256" cy="512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5707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Kewargenegaraan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951817" y="1643056"/>
            <a:ext cx="548797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>
                <a:solidFill>
                  <a:schemeClr val="bg1"/>
                </a:solidFill>
              </a:rPr>
              <a:t>Hak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kewajiban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warga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negara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terdapat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dalam</a:t>
            </a:r>
            <a:r>
              <a:rPr lang="en-US" sz="2400" dirty="0" smtClean="0">
                <a:solidFill>
                  <a:schemeClr val="bg1"/>
                </a:solidFill>
              </a:rPr>
              <a:t> UUD </a:t>
            </a:r>
            <a:r>
              <a:rPr lang="en-US" sz="2400" dirty="0">
                <a:solidFill>
                  <a:schemeClr val="bg1"/>
                </a:solidFill>
              </a:rPr>
              <a:t>1945 </a:t>
            </a:r>
            <a:r>
              <a:rPr lang="en-US" sz="2400" dirty="0" err="1">
                <a:solidFill>
                  <a:schemeClr val="bg1"/>
                </a:solidFill>
              </a:rPr>
              <a:t>pasal</a:t>
            </a:r>
            <a:r>
              <a:rPr lang="en-US" sz="2400" dirty="0">
                <a:solidFill>
                  <a:schemeClr val="bg1"/>
                </a:solidFill>
              </a:rPr>
              <a:t> 27 </a:t>
            </a:r>
            <a:r>
              <a:rPr lang="en-US" sz="2400" dirty="0" err="1">
                <a:solidFill>
                  <a:schemeClr val="bg1"/>
                </a:solidFill>
              </a:rPr>
              <a:t>s.d.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Pasal</a:t>
            </a:r>
            <a:r>
              <a:rPr lang="en-US" sz="2400" dirty="0">
                <a:solidFill>
                  <a:schemeClr val="bg1"/>
                </a:solidFill>
              </a:rPr>
              <a:t> 34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3462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8496944" cy="32008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warga</a:t>
            </a:r>
            <a:r>
              <a:rPr lang="en-US" sz="1600" dirty="0"/>
              <a:t> </a:t>
            </a:r>
            <a:r>
              <a:rPr lang="en-US" sz="1600" dirty="0" err="1"/>
              <a:t>negara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lain : </a:t>
            </a:r>
            <a:endParaRPr lang="en-US" sz="16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Hak</a:t>
            </a:r>
            <a:r>
              <a:rPr lang="en-US" sz="1600" dirty="0" smtClean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pekerjaan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penghidupan</a:t>
            </a:r>
            <a:r>
              <a:rPr lang="en-US" sz="1600" dirty="0"/>
              <a:t> yang </a:t>
            </a:r>
            <a:r>
              <a:rPr lang="en-US" sz="1600" dirty="0" err="1"/>
              <a:t>layak</a:t>
            </a:r>
            <a:r>
              <a:rPr lang="en-US" sz="1600" dirty="0"/>
              <a:t> </a:t>
            </a:r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Berhak</a:t>
            </a:r>
            <a:r>
              <a:rPr lang="en-US" sz="1600" dirty="0" smtClean="0"/>
              <a:t> </a:t>
            </a:r>
            <a:r>
              <a:rPr lang="en-US" sz="1600" dirty="0" err="1"/>
              <a:t>berserikat</a:t>
            </a:r>
            <a:r>
              <a:rPr lang="en-US" sz="1600" dirty="0"/>
              <a:t>, </a:t>
            </a:r>
            <a:r>
              <a:rPr lang="en-US" sz="1600" dirty="0" err="1"/>
              <a:t>berkumpul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mengeluarkan</a:t>
            </a:r>
            <a:r>
              <a:rPr lang="en-US" sz="1600" dirty="0"/>
              <a:t> </a:t>
            </a:r>
            <a:r>
              <a:rPr lang="en-US" sz="1600" dirty="0" err="1"/>
              <a:t>pikiran</a:t>
            </a:r>
            <a:r>
              <a:rPr lang="en-US" sz="1600" dirty="0"/>
              <a:t> </a:t>
            </a:r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Berhak</a:t>
            </a:r>
            <a:r>
              <a:rPr lang="en-US" sz="1600" dirty="0" smtClean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hidup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mempertahankan</a:t>
            </a:r>
            <a:r>
              <a:rPr lang="en-US" sz="1600" dirty="0"/>
              <a:t> </a:t>
            </a:r>
            <a:r>
              <a:rPr lang="en-US" sz="1600" dirty="0" err="1"/>
              <a:t>hidup</a:t>
            </a:r>
            <a:r>
              <a:rPr lang="en-US" sz="1600" dirty="0"/>
              <a:t> </a:t>
            </a:r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Berhak</a:t>
            </a:r>
            <a:r>
              <a:rPr lang="en-US" sz="1600" dirty="0" smtClean="0"/>
              <a:t> </a:t>
            </a:r>
            <a:r>
              <a:rPr lang="en-US" sz="1600" dirty="0" err="1"/>
              <a:t>membentuk</a:t>
            </a:r>
            <a:r>
              <a:rPr lang="en-US" sz="1600" dirty="0"/>
              <a:t> </a:t>
            </a:r>
            <a:r>
              <a:rPr lang="en-US" sz="1600" dirty="0" err="1"/>
              <a:t>keluarga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melanjutkan</a:t>
            </a:r>
            <a:r>
              <a:rPr lang="en-US" sz="1600" dirty="0"/>
              <a:t> </a:t>
            </a:r>
            <a:r>
              <a:rPr lang="en-US" sz="1600" dirty="0" err="1"/>
              <a:t>keturunan</a:t>
            </a:r>
            <a:r>
              <a:rPr lang="en-US" sz="1600" dirty="0"/>
              <a:t> </a:t>
            </a:r>
            <a:r>
              <a:rPr lang="en-US" sz="1600" dirty="0" err="1"/>
              <a:t>melalui</a:t>
            </a:r>
            <a:r>
              <a:rPr lang="en-US" sz="1600" dirty="0"/>
              <a:t> </a:t>
            </a:r>
            <a:r>
              <a:rPr lang="en-US" sz="1600" dirty="0" err="1"/>
              <a:t>perkawinan</a:t>
            </a:r>
            <a:r>
              <a:rPr lang="en-US" sz="1600" dirty="0"/>
              <a:t> </a:t>
            </a:r>
            <a:endParaRPr lang="en-US" sz="16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/>
              <a:t>orang </a:t>
            </a:r>
            <a:r>
              <a:rPr lang="en-US" sz="1600" dirty="0" err="1"/>
              <a:t>berhak</a:t>
            </a:r>
            <a:r>
              <a:rPr lang="en-US" sz="1600" dirty="0"/>
              <a:t> </a:t>
            </a:r>
            <a:r>
              <a:rPr lang="en-US" sz="1600" dirty="0" err="1"/>
              <a:t>mengembangkan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melalui</a:t>
            </a:r>
            <a:r>
              <a:rPr lang="en-US" sz="1600" dirty="0"/>
              <a:t> </a:t>
            </a:r>
            <a:r>
              <a:rPr lang="en-US" sz="1600" dirty="0" err="1"/>
              <a:t>pemenuhan</a:t>
            </a:r>
            <a:r>
              <a:rPr lang="en-US" sz="1600" dirty="0"/>
              <a:t> </a:t>
            </a:r>
            <a:r>
              <a:rPr lang="en-US" sz="1600" dirty="0" err="1"/>
              <a:t>kebutuhan</a:t>
            </a:r>
            <a:r>
              <a:rPr lang="en-US" sz="1600" dirty="0"/>
              <a:t> </a:t>
            </a:r>
            <a:r>
              <a:rPr lang="en-US" sz="1600" dirty="0" err="1"/>
              <a:t>dasarnya</a:t>
            </a:r>
            <a:r>
              <a:rPr lang="en-US" sz="1600" dirty="0"/>
              <a:t>. </a:t>
            </a:r>
            <a:r>
              <a:rPr lang="en-US" sz="1600" dirty="0" smtClean="0"/>
              <a:t> </a:t>
            </a:r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/>
              <a:t>orang </a:t>
            </a:r>
            <a:r>
              <a:rPr lang="en-US" sz="1600" dirty="0" err="1"/>
              <a:t>berhak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pengakuan</a:t>
            </a:r>
            <a:r>
              <a:rPr lang="en-US" sz="1600" dirty="0"/>
              <a:t> , </a:t>
            </a:r>
            <a:r>
              <a:rPr lang="en-US" sz="1600" dirty="0" err="1"/>
              <a:t>jaminan</a:t>
            </a:r>
            <a:r>
              <a:rPr lang="en-US" sz="1600" dirty="0"/>
              <a:t>, </a:t>
            </a:r>
            <a:r>
              <a:rPr lang="en-US" sz="1600" dirty="0" err="1"/>
              <a:t>perlindungan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kepastian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yang </a:t>
            </a:r>
            <a:r>
              <a:rPr lang="en-US" sz="1600" dirty="0" err="1"/>
              <a:t>adil</a:t>
            </a:r>
            <a:r>
              <a:rPr lang="en-US" sz="1600" dirty="0"/>
              <a:t>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perlakuan</a:t>
            </a:r>
            <a:r>
              <a:rPr lang="en-US" sz="1600" dirty="0"/>
              <a:t> yang </a:t>
            </a:r>
            <a:r>
              <a:rPr lang="en-US" sz="1600" dirty="0" err="1"/>
              <a:t>sama</a:t>
            </a:r>
            <a:r>
              <a:rPr lang="en-US" sz="1600" dirty="0"/>
              <a:t> di </a:t>
            </a:r>
            <a:r>
              <a:rPr lang="en-US" sz="1600" dirty="0" err="1"/>
              <a:t>depan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smtClean="0"/>
              <a:t> </a:t>
            </a:r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 err="1"/>
              <a:t>warga</a:t>
            </a:r>
            <a:r>
              <a:rPr lang="en-US" sz="1600" dirty="0"/>
              <a:t> </a:t>
            </a:r>
            <a:r>
              <a:rPr lang="en-US" sz="1600" dirty="0" err="1"/>
              <a:t>negara</a:t>
            </a:r>
            <a:r>
              <a:rPr lang="en-US" sz="1600" dirty="0"/>
              <a:t> </a:t>
            </a:r>
            <a:r>
              <a:rPr lang="en-US" sz="1600" dirty="0" err="1"/>
              <a:t>berhak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kesempatan</a:t>
            </a:r>
            <a:r>
              <a:rPr lang="en-US" sz="1600" dirty="0"/>
              <a:t> yang </a:t>
            </a:r>
            <a:r>
              <a:rPr lang="en-US" sz="1600" dirty="0" err="1"/>
              <a:t>sama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pemerintahan</a:t>
            </a:r>
            <a:r>
              <a:rPr lang="en-US" sz="1600" dirty="0"/>
              <a:t> </a:t>
            </a:r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/>
              <a:t>orang </a:t>
            </a:r>
            <a:r>
              <a:rPr lang="en-US" sz="1600" dirty="0" err="1"/>
              <a:t>berhak</a:t>
            </a:r>
            <a:r>
              <a:rPr lang="en-US" sz="1600" dirty="0"/>
              <a:t> </a:t>
            </a:r>
            <a:r>
              <a:rPr lang="en-US" sz="1600" dirty="0" err="1"/>
              <a:t>mempunyak</a:t>
            </a:r>
            <a:r>
              <a:rPr lang="en-US" sz="1600" dirty="0"/>
              <a:t>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milik</a:t>
            </a:r>
            <a:r>
              <a:rPr lang="en-US" sz="1600" dirty="0"/>
              <a:t> </a:t>
            </a:r>
            <a:r>
              <a:rPr lang="en-US" sz="1600" dirty="0" err="1"/>
              <a:t>pribadi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milik</a:t>
            </a:r>
            <a:r>
              <a:rPr lang="en-US" sz="1600" dirty="0"/>
              <a:t> </a:t>
            </a:r>
            <a:r>
              <a:rPr lang="en-US" sz="1600" dirty="0" err="1"/>
              <a:t>tsb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diambil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sewenang-wenang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siapapun</a:t>
            </a:r>
            <a:r>
              <a:rPr lang="en-US" sz="1600" dirty="0"/>
              <a:t> </a:t>
            </a:r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/>
              <a:t>Hak</a:t>
            </a:r>
            <a:r>
              <a:rPr lang="en-US" sz="1600" dirty="0" smtClean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hidup</a:t>
            </a:r>
            <a:r>
              <a:rPr lang="en-US" sz="1600" dirty="0"/>
              <a:t>,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disiksa</a:t>
            </a:r>
            <a:r>
              <a:rPr lang="en-US" sz="1600" dirty="0"/>
              <a:t>,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kemerdekaan</a:t>
            </a:r>
            <a:r>
              <a:rPr lang="en-US" sz="1600" dirty="0"/>
              <a:t> </a:t>
            </a:r>
            <a:r>
              <a:rPr lang="en-US" sz="1600" dirty="0" err="1"/>
              <a:t>pikiran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hati</a:t>
            </a:r>
            <a:r>
              <a:rPr lang="en-US" sz="1600" dirty="0"/>
              <a:t> </a:t>
            </a:r>
            <a:r>
              <a:rPr lang="en-US" sz="1600" dirty="0" err="1"/>
              <a:t>nurani</a:t>
            </a:r>
            <a:r>
              <a:rPr lang="en-US" sz="1600" dirty="0"/>
              <a:t>,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beragama</a:t>
            </a:r>
            <a:r>
              <a:rPr lang="en-US" sz="1600" dirty="0"/>
              <a:t>,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diperbudak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diakui</a:t>
            </a:r>
            <a:r>
              <a:rPr lang="en-US" sz="1600" dirty="0"/>
              <a:t> </a:t>
            </a:r>
            <a:r>
              <a:rPr lang="en-US" sz="1600" dirty="0" err="1"/>
              <a:t>sbg</a:t>
            </a:r>
            <a:r>
              <a:rPr lang="en-US" sz="1600" dirty="0"/>
              <a:t> </a:t>
            </a:r>
            <a:r>
              <a:rPr lang="en-US" sz="1600" dirty="0" err="1"/>
              <a:t>pribadi</a:t>
            </a:r>
            <a:r>
              <a:rPr lang="en-US" sz="1600" dirty="0"/>
              <a:t> di </a:t>
            </a:r>
            <a:r>
              <a:rPr lang="en-US" sz="1600" dirty="0" err="1"/>
              <a:t>hadapan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, </a:t>
            </a:r>
            <a:r>
              <a:rPr lang="en-US" sz="1600" dirty="0" err="1"/>
              <a:t>dll</a:t>
            </a:r>
            <a:r>
              <a:rPr lang="en-US" sz="1600" dirty="0"/>
              <a:t> 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3633746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8496944" cy="249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pembelaan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pembelaan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HAM orang lain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/>
              <a:t>tunduk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pembatasan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UU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penghormatan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orang lain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pertahanan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+mj-lt"/>
              <a:buAutoNum type="arabicPeriod"/>
            </a:pP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 smtClean="0"/>
              <a:t>dasar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6383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40551" y="1156632"/>
            <a:ext cx="8703449" cy="3378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tradisi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Indonesia </a:t>
            </a:r>
            <a:r>
              <a:rPr lang="en-US" sz="2000" dirty="0" err="1"/>
              <a:t>semenjak</a:t>
            </a:r>
            <a:r>
              <a:rPr lang="en-US" sz="2000" dirty="0"/>
              <a:t> </a:t>
            </a:r>
            <a:r>
              <a:rPr lang="en-US" sz="2000" dirty="0" err="1"/>
              <a:t>zaman</a:t>
            </a:r>
            <a:r>
              <a:rPr lang="en-US" sz="2000" dirty="0"/>
              <a:t> </a:t>
            </a:r>
            <a:r>
              <a:rPr lang="en-US" sz="2000" dirty="0" err="1"/>
              <a:t>kerajaan-kerajaan</a:t>
            </a:r>
            <a:r>
              <a:rPr lang="en-US" sz="2000" dirty="0"/>
              <a:t> di Nusantara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mengenal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. </a:t>
            </a:r>
            <a:r>
              <a:rPr lang="en-US" sz="2000" dirty="0" err="1"/>
              <a:t>Keadaan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tatkala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penjajahan</a:t>
            </a:r>
            <a:r>
              <a:rPr lang="en-US" sz="2000" dirty="0"/>
              <a:t> di Nusantara di </a:t>
            </a:r>
            <a:r>
              <a:rPr lang="en-US" sz="2000" dirty="0" err="1"/>
              <a:t>mana</a:t>
            </a:r>
            <a:r>
              <a:rPr lang="en-US" sz="2000" dirty="0"/>
              <a:t> horizon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jajahan</a:t>
            </a:r>
            <a:r>
              <a:rPr lang="en-US" sz="2000" dirty="0"/>
              <a:t> </a:t>
            </a: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postulat</a:t>
            </a:r>
            <a:r>
              <a:rPr lang="en-US" sz="2000" dirty="0"/>
              <a:t> ide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praksis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,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.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kekuatan</a:t>
            </a:r>
            <a:r>
              <a:rPr lang="en-US" sz="2000" dirty="0"/>
              <a:t> </a:t>
            </a:r>
            <a:r>
              <a:rPr lang="en-US" sz="2000" dirty="0" err="1"/>
              <a:t>inilah</a:t>
            </a:r>
            <a:r>
              <a:rPr lang="en-US" sz="2000" dirty="0"/>
              <a:t> yang </a:t>
            </a:r>
            <a:r>
              <a:rPr lang="en-US" sz="2000" dirty="0" err="1"/>
              <a:t>mengkonstruksi</a:t>
            </a:r>
            <a:r>
              <a:rPr lang="en-US" sz="2000" dirty="0"/>
              <a:t> </a:t>
            </a:r>
            <a:r>
              <a:rPr lang="en-US" sz="2000" dirty="0" err="1"/>
              <a:t>pemikiran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di Nusantara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mengedepankan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batasbatas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melupakan</a:t>
            </a:r>
            <a:r>
              <a:rPr lang="en-US" sz="2000" dirty="0"/>
              <a:t> </a:t>
            </a:r>
            <a:r>
              <a:rPr lang="en-US" sz="2000" dirty="0" err="1"/>
              <a:t>pemerolehan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, </a:t>
            </a:r>
            <a:r>
              <a:rPr lang="en-US" sz="2000" dirty="0" err="1"/>
              <a:t>walaupun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kenyataannya</a:t>
            </a:r>
            <a:r>
              <a:rPr lang="en-US" sz="2000" dirty="0"/>
              <a:t> </a:t>
            </a:r>
            <a:r>
              <a:rPr lang="en-US" sz="2000" dirty="0" err="1"/>
              <a:t>bersifat</a:t>
            </a:r>
            <a:r>
              <a:rPr lang="en-US" sz="2000" dirty="0"/>
              <a:t> temporal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sebagaimana</a:t>
            </a:r>
            <a:r>
              <a:rPr lang="en-US" sz="2000" dirty="0"/>
              <a:t> </a:t>
            </a:r>
            <a:r>
              <a:rPr lang="en-US" sz="2000" dirty="0" err="1"/>
              <a:t>terekam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Max </a:t>
            </a:r>
            <a:r>
              <a:rPr lang="en-US" sz="2000" dirty="0" err="1"/>
              <a:t>Havelaar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yang </a:t>
            </a:r>
            <a:r>
              <a:rPr lang="en-US" sz="2000" dirty="0" err="1"/>
              <a:t>tertindas</a:t>
            </a:r>
            <a:r>
              <a:rPr lang="en-US" sz="2000" dirty="0"/>
              <a:t> </a:t>
            </a:r>
            <a:r>
              <a:rPr lang="en-US" sz="2000" dirty="0" err="1"/>
              <a:t>akhirnya</a:t>
            </a:r>
            <a:r>
              <a:rPr lang="en-US" sz="2000" dirty="0"/>
              <a:t> </a:t>
            </a:r>
            <a:r>
              <a:rPr lang="en-US" sz="2000" dirty="0" err="1"/>
              <a:t>memberontak</a:t>
            </a:r>
            <a:r>
              <a:rPr lang="en-US" sz="2000" dirty="0"/>
              <a:t> </a:t>
            </a:r>
            <a:r>
              <a:rPr lang="en-US" sz="2000" dirty="0" err="1"/>
              <a:t>menuntut</a:t>
            </a:r>
            <a:r>
              <a:rPr lang="en-US" sz="2000" dirty="0"/>
              <a:t> </a:t>
            </a:r>
            <a:r>
              <a:rPr lang="en-US" sz="2000" dirty="0" err="1"/>
              <a:t>hak-hak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363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520683" y="1623203"/>
            <a:ext cx="612315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Menggali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Sumber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Historis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,</a:t>
            </a: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Sosiologis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,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Politik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tentang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Harmoni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Kewajiban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Hak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Warga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Negara</a:t>
            </a:r>
          </a:p>
        </p:txBody>
      </p:sp>
    </p:spTree>
    <p:extLst>
      <p:ext uri="{BB962C8B-B14F-4D97-AF65-F5344CB8AC3E}">
        <p14:creationId xmlns:p14="http://schemas.microsoft.com/office/powerpoint/2010/main" val="3564676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Sumber Historis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242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/>
              <a:t>1.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Historis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historis</a:t>
            </a:r>
            <a:r>
              <a:rPr lang="en-US" sz="2000" dirty="0"/>
              <a:t> </a:t>
            </a:r>
            <a:r>
              <a:rPr lang="en-US" sz="2000" dirty="0" err="1"/>
              <a:t>perjuangan</a:t>
            </a:r>
            <a:r>
              <a:rPr lang="en-US" sz="2000" dirty="0"/>
              <a:t> </a:t>
            </a:r>
            <a:r>
              <a:rPr lang="en-US" sz="2000" dirty="0" err="1"/>
              <a:t>menegakkan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asasi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di </a:t>
            </a:r>
            <a:r>
              <a:rPr lang="en-US" sz="2000" dirty="0" err="1"/>
              <a:t>dunia</a:t>
            </a:r>
            <a:r>
              <a:rPr lang="en-US" sz="2000" dirty="0"/>
              <a:t> Barat (</a:t>
            </a:r>
            <a:r>
              <a:rPr lang="en-US" sz="2000" dirty="0" err="1"/>
              <a:t>Eropa</a:t>
            </a:r>
            <a:r>
              <a:rPr lang="en-US" sz="2000" dirty="0"/>
              <a:t>). John Locke,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filsuf</a:t>
            </a:r>
            <a:r>
              <a:rPr lang="en-US" sz="2000" dirty="0"/>
              <a:t> </a:t>
            </a:r>
            <a:r>
              <a:rPr lang="en-US" sz="2000" dirty="0" err="1"/>
              <a:t>Inggris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abad</a:t>
            </a:r>
            <a:r>
              <a:rPr lang="en-US" sz="2000" dirty="0"/>
              <a:t> ke-17, yang </a:t>
            </a:r>
            <a:r>
              <a:rPr lang="en-US" sz="2000" dirty="0" err="1"/>
              <a:t>pertama</a:t>
            </a:r>
            <a:r>
              <a:rPr lang="en-US" sz="2000" dirty="0"/>
              <a:t> kali </a:t>
            </a:r>
            <a:r>
              <a:rPr lang="en-US" sz="2000" dirty="0" err="1"/>
              <a:t>merumuskan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alamiah</a:t>
            </a:r>
            <a:r>
              <a:rPr lang="en-US" sz="2000" dirty="0"/>
              <a:t> (natural rights) yang </a:t>
            </a:r>
            <a:r>
              <a:rPr lang="en-US" sz="2000" dirty="0" err="1"/>
              <a:t>melekat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,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kebebasan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milik</a:t>
            </a:r>
            <a:r>
              <a:rPr lang="en-US" sz="2000" dirty="0"/>
              <a:t>.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selanjutnya</a:t>
            </a:r>
            <a:r>
              <a:rPr lang="en-US" sz="2000" dirty="0"/>
              <a:t> </a:t>
            </a:r>
            <a:r>
              <a:rPr lang="en-US" sz="2000" dirty="0" err="1"/>
              <a:t>ditandai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tiga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di </a:t>
            </a:r>
            <a:r>
              <a:rPr lang="en-US" sz="2000" dirty="0" err="1"/>
              <a:t>dunia</a:t>
            </a:r>
            <a:r>
              <a:rPr lang="en-US" sz="2000" dirty="0"/>
              <a:t> Barat, </a:t>
            </a:r>
            <a:r>
              <a:rPr lang="en-US" sz="2000" dirty="0" err="1"/>
              <a:t>yaitu</a:t>
            </a:r>
            <a:r>
              <a:rPr lang="en-US" sz="2000" dirty="0"/>
              <a:t> Magna Charta, </a:t>
            </a:r>
            <a:r>
              <a:rPr lang="en-US" sz="2000" dirty="0" err="1"/>
              <a:t>Revolusi</a:t>
            </a:r>
            <a:r>
              <a:rPr lang="en-US" sz="2000" dirty="0"/>
              <a:t> </a:t>
            </a:r>
            <a:r>
              <a:rPr lang="en-US" sz="2000" dirty="0" err="1"/>
              <a:t>Amerika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Revolusi</a:t>
            </a:r>
            <a:r>
              <a:rPr lang="en-US" sz="2000" dirty="0"/>
              <a:t> </a:t>
            </a:r>
            <a:r>
              <a:rPr lang="en-US" sz="2000" dirty="0" err="1"/>
              <a:t>Perancis</a:t>
            </a:r>
            <a:r>
              <a:rPr lang="en-US" sz="2000" dirty="0"/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525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8692" y="1326915"/>
            <a:ext cx="8703449" cy="15142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/>
              <a:t>A. Magna Charta (1215) </a:t>
            </a:r>
            <a:endParaRPr lang="en-US" sz="20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Piagam</a:t>
            </a:r>
            <a:r>
              <a:rPr lang="en-US" sz="2000" dirty="0" smtClean="0"/>
              <a:t> </a:t>
            </a:r>
            <a:r>
              <a:rPr lang="en-US" sz="2000" dirty="0" err="1"/>
              <a:t>perjanjian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Raja John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Inggris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para </a:t>
            </a:r>
            <a:r>
              <a:rPr lang="en-US" sz="2000" dirty="0" err="1"/>
              <a:t>bangsawan</a:t>
            </a:r>
            <a:r>
              <a:rPr lang="en-US" sz="2000" dirty="0"/>
              <a:t>. </a:t>
            </a:r>
            <a:r>
              <a:rPr lang="en-US" sz="2000" dirty="0" err="1"/>
              <a:t>Isinya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pemberian</a:t>
            </a:r>
            <a:r>
              <a:rPr lang="en-US" sz="2000" dirty="0"/>
              <a:t> </a:t>
            </a:r>
            <a:r>
              <a:rPr lang="en-US" sz="2000" dirty="0" err="1"/>
              <a:t>jaminan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raja </a:t>
            </a:r>
            <a:r>
              <a:rPr lang="en-US" sz="2000" dirty="0" err="1"/>
              <a:t>kepada</a:t>
            </a:r>
            <a:r>
              <a:rPr lang="en-US" sz="2000" dirty="0"/>
              <a:t> para </a:t>
            </a:r>
            <a:r>
              <a:rPr lang="en-US" sz="2000" dirty="0" err="1"/>
              <a:t>bangsawan</a:t>
            </a:r>
            <a:r>
              <a:rPr lang="en-US" sz="2000" dirty="0"/>
              <a:t> </a:t>
            </a:r>
            <a:r>
              <a:rPr lang="en-US" sz="2000" dirty="0" err="1"/>
              <a:t>beserta</a:t>
            </a:r>
            <a:r>
              <a:rPr lang="en-US" sz="2000" dirty="0"/>
              <a:t> </a:t>
            </a:r>
            <a:r>
              <a:rPr lang="en-US" sz="2000" dirty="0" err="1"/>
              <a:t>keturunannya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dipenjarakan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pemeriksaan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42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56632"/>
            <a:ext cx="8703449" cy="34073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/>
              <a:t>2.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 smtClean="0"/>
              <a:t>akhir-akhir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menyaksikan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gejolak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memprihatinkan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yang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yang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drastis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fantastis</a:t>
            </a:r>
            <a:r>
              <a:rPr lang="en-US" dirty="0"/>
              <a:t>. </a:t>
            </a:r>
            <a:r>
              <a:rPr lang="en-US" dirty="0" err="1"/>
              <a:t>Bangsa</a:t>
            </a:r>
            <a:r>
              <a:rPr lang="en-US" dirty="0"/>
              <a:t> yang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penyabar</a:t>
            </a:r>
            <a:r>
              <a:rPr lang="en-US" dirty="0"/>
              <a:t>, </a:t>
            </a:r>
            <a:r>
              <a:rPr lang="en-US" dirty="0" err="1"/>
              <a:t>ramah</a:t>
            </a:r>
            <a:r>
              <a:rPr lang="en-US" dirty="0"/>
              <a:t>,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sopan</a:t>
            </a:r>
            <a:r>
              <a:rPr lang="en-US" dirty="0"/>
              <a:t> </a:t>
            </a:r>
            <a:r>
              <a:rPr lang="en-US" dirty="0" err="1"/>
              <a:t>santun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pandai</a:t>
            </a:r>
            <a:r>
              <a:rPr lang="en-US" dirty="0"/>
              <a:t> </a:t>
            </a:r>
            <a:r>
              <a:rPr lang="en-US" dirty="0" err="1"/>
              <a:t>berbasa-basi</a:t>
            </a:r>
            <a:r>
              <a:rPr lang="en-US" dirty="0"/>
              <a:t> </a:t>
            </a:r>
            <a:r>
              <a:rPr lang="en-US" dirty="0" err="1" smtClean="0"/>
              <a:t>sekonyong</a:t>
            </a:r>
            <a:r>
              <a:rPr lang="en-US" dirty="0" smtClean="0"/>
              <a:t>=</a:t>
            </a:r>
            <a:r>
              <a:rPr lang="en-US" dirty="0" err="1" smtClean="0"/>
              <a:t>konyong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pemarah,suka</a:t>
            </a:r>
            <a:r>
              <a:rPr lang="en-US" dirty="0"/>
              <a:t> </a:t>
            </a:r>
            <a:r>
              <a:rPr lang="en-US" dirty="0" err="1"/>
              <a:t>mencaci</a:t>
            </a:r>
            <a:r>
              <a:rPr lang="en-US" dirty="0"/>
              <a:t>, </a:t>
            </a:r>
            <a:r>
              <a:rPr lang="en-US" dirty="0" err="1"/>
              <a:t>pendendam</a:t>
            </a:r>
            <a:r>
              <a:rPr lang="en-US" dirty="0"/>
              <a:t>,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kampung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kekejaman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biadab</a:t>
            </a:r>
            <a:r>
              <a:rPr lang="en-US" dirty="0"/>
              <a:t>. </a:t>
            </a:r>
            <a:r>
              <a:rPr lang="en-US" dirty="0" err="1"/>
              <a:t>Bahkan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tragis</a:t>
            </a:r>
            <a:r>
              <a:rPr lang="en-US" dirty="0"/>
              <a:t>,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duduk</a:t>
            </a:r>
            <a:r>
              <a:rPr lang="en-US" dirty="0"/>
              <a:t> di </a:t>
            </a:r>
            <a:r>
              <a:rPr lang="en-US" dirty="0" err="1"/>
              <a:t>bangku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pun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menyakiti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? 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bergolak</a:t>
            </a:r>
            <a:r>
              <a:rPr lang="en-US" dirty="0"/>
              <a:t> </a:t>
            </a:r>
            <a:r>
              <a:rPr lang="en-US" dirty="0" err="1"/>
              <a:t>serupa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terbangun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lalu</a:t>
            </a:r>
            <a:r>
              <a:rPr lang="en-US" dirty="0"/>
              <a:t>.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872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1070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Mencoba</a:t>
            </a:r>
            <a:r>
              <a:rPr lang="en-US" sz="2000" dirty="0"/>
              <a:t> </a:t>
            </a:r>
            <a:r>
              <a:rPr lang="en-US" sz="2000" dirty="0" err="1"/>
              <a:t>membaca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pasca</a:t>
            </a:r>
            <a:r>
              <a:rPr lang="en-US" sz="2000" dirty="0"/>
              <a:t> </a:t>
            </a:r>
            <a:r>
              <a:rPr lang="en-US" sz="2000" dirty="0" err="1"/>
              <a:t>reformasi</a:t>
            </a:r>
            <a:r>
              <a:rPr lang="en-US" sz="2000" dirty="0"/>
              <a:t> </a:t>
            </a:r>
            <a:r>
              <a:rPr lang="en-US" sz="2000" dirty="0" err="1"/>
              <a:t>sekarang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gejala</a:t>
            </a:r>
            <a:r>
              <a:rPr lang="en-US" sz="2000" dirty="0"/>
              <a:t> </a:t>
            </a:r>
            <a:r>
              <a:rPr lang="en-US" sz="2000" dirty="0" err="1"/>
              <a:t>sosiologis</a:t>
            </a:r>
            <a:r>
              <a:rPr lang="en-US" sz="2000" dirty="0"/>
              <a:t> fundamental yang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gejolak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4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2428</Words>
  <Application>Microsoft Office PowerPoint</Application>
  <PresentationFormat>On-screen Show (16:9)</PresentationFormat>
  <Paragraphs>200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133</cp:revision>
  <dcterms:created xsi:type="dcterms:W3CDTF">2022-09-03T23:08:24Z</dcterms:created>
  <dcterms:modified xsi:type="dcterms:W3CDTF">2023-08-21T07:38:33Z</dcterms:modified>
</cp:coreProperties>
</file>