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320" r:id="rId3"/>
    <p:sldId id="337" r:id="rId4"/>
    <p:sldId id="328" r:id="rId5"/>
    <p:sldId id="356" r:id="rId6"/>
    <p:sldId id="376" r:id="rId7"/>
    <p:sldId id="341" r:id="rId8"/>
    <p:sldId id="377" r:id="rId9"/>
    <p:sldId id="329" r:id="rId10"/>
    <p:sldId id="342" r:id="rId11"/>
    <p:sldId id="378" r:id="rId12"/>
    <p:sldId id="326" r:id="rId13"/>
    <p:sldId id="343" r:id="rId14"/>
    <p:sldId id="332" r:id="rId15"/>
    <p:sldId id="379" r:id="rId16"/>
    <p:sldId id="335" r:id="rId17"/>
    <p:sldId id="380" r:id="rId18"/>
    <p:sldId id="333" r:id="rId19"/>
    <p:sldId id="357" r:id="rId20"/>
    <p:sldId id="358" r:id="rId21"/>
    <p:sldId id="359" r:id="rId22"/>
    <p:sldId id="360" r:id="rId23"/>
    <p:sldId id="361" r:id="rId24"/>
    <p:sldId id="334" r:id="rId25"/>
    <p:sldId id="338" r:id="rId26"/>
    <p:sldId id="381" r:id="rId27"/>
    <p:sldId id="362" r:id="rId28"/>
    <p:sldId id="363" r:id="rId29"/>
    <p:sldId id="364" r:id="rId30"/>
    <p:sldId id="365" r:id="rId31"/>
    <p:sldId id="366" r:id="rId32"/>
    <p:sldId id="272" r:id="rId3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7F"/>
    <a:srgbClr val="00FF7F"/>
    <a:srgbClr val="006498"/>
    <a:srgbClr val="FF2D87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516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063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80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385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25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1584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298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846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4957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2681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390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513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80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027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940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9875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19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457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340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7121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87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91458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625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92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8472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5374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904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871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859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10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57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35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885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59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198957" y="1643056"/>
            <a:ext cx="499367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DEMOKRASI INDONESIA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220275" y="1156632"/>
            <a:ext cx="8703449" cy="9964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dirty="0" smtClean="0"/>
              <a:t>3.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/>
              <a:t>perwakilan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.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campuran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perwakilan</a:t>
            </a:r>
            <a:r>
              <a:rPr lang="en-US" dirty="0"/>
              <a:t>. Rakyat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wakilnya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duduk</a:t>
            </a:r>
            <a:r>
              <a:rPr lang="en-US" dirty="0"/>
              <a:t> </a:t>
            </a:r>
            <a:r>
              <a:rPr lang="en-US" dirty="0" err="1"/>
              <a:t>didalam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referendum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inisiatif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872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664917" y="1623203"/>
            <a:ext cx="383470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3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Macam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Referendum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660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51814" y="1169969"/>
            <a:ext cx="8496944" cy="37856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/>
              <a:t>• Referendum </a:t>
            </a:r>
            <a:r>
              <a:rPr lang="en-US" sz="2000" dirty="0" err="1"/>
              <a:t>Wajib</a:t>
            </a:r>
            <a:r>
              <a:rPr lang="en-US" sz="2000" dirty="0"/>
              <a:t> referendum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dilaksanakan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meminta</a:t>
            </a:r>
            <a:r>
              <a:rPr lang="en-US" sz="2000" dirty="0"/>
              <a:t> </a:t>
            </a:r>
            <a:r>
              <a:rPr lang="en-US" sz="2000" dirty="0" err="1"/>
              <a:t>persetujuan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yang </a:t>
            </a:r>
            <a:r>
              <a:rPr lang="en-US" sz="2000" dirty="0" err="1"/>
              <a:t>dianggap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mendasar</a:t>
            </a:r>
            <a:r>
              <a:rPr lang="en-US" sz="2000" dirty="0"/>
              <a:t>. </a:t>
            </a:r>
            <a:endParaRPr lang="en-US" sz="20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0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smtClean="0"/>
              <a:t>• </a:t>
            </a:r>
            <a:r>
              <a:rPr lang="en-US" sz="2000" dirty="0"/>
              <a:t>Referendum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Wajib</a:t>
            </a:r>
            <a:r>
              <a:rPr lang="en-US" sz="2000" dirty="0"/>
              <a:t> referendum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dilaksanakan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setelah</a:t>
            </a:r>
            <a:r>
              <a:rPr lang="en-US" sz="2000" dirty="0"/>
              <a:t> RUU </a:t>
            </a:r>
            <a:r>
              <a:rPr lang="en-US" sz="2000" dirty="0" err="1"/>
              <a:t>diumumkan</a:t>
            </a:r>
            <a:r>
              <a:rPr lang="en-US" sz="2000" dirty="0"/>
              <a:t>, </a:t>
            </a:r>
            <a:r>
              <a:rPr lang="en-US" sz="2000" dirty="0" err="1"/>
              <a:t>sejumlah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mengusulkan</a:t>
            </a:r>
            <a:r>
              <a:rPr lang="en-US" sz="2000" dirty="0"/>
              <a:t> </a:t>
            </a:r>
            <a:r>
              <a:rPr lang="en-US" sz="2000" dirty="0" err="1"/>
              <a:t>diadakan</a:t>
            </a:r>
            <a:r>
              <a:rPr lang="en-US" sz="2000" dirty="0"/>
              <a:t> </a:t>
            </a:r>
            <a:r>
              <a:rPr lang="en-US" sz="2000" dirty="0" err="1"/>
              <a:t>referendum.jika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permintaan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, RUU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. </a:t>
            </a:r>
            <a:endParaRPr lang="en-US" sz="20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0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smtClean="0"/>
              <a:t>• </a:t>
            </a:r>
            <a:r>
              <a:rPr lang="en-US" sz="2000" dirty="0"/>
              <a:t>Referendum </a:t>
            </a:r>
            <a:r>
              <a:rPr lang="en-US" sz="2000" dirty="0" err="1"/>
              <a:t>Konsultatif</a:t>
            </a:r>
            <a:r>
              <a:rPr lang="en-US" sz="2000" dirty="0"/>
              <a:t> referendum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hanya</a:t>
            </a:r>
            <a:r>
              <a:rPr lang="en-US" sz="2000" dirty="0"/>
              <a:t> </a:t>
            </a:r>
            <a:r>
              <a:rPr lang="en-US" sz="2000" dirty="0" err="1"/>
              <a:t>sebatas</a:t>
            </a:r>
            <a:r>
              <a:rPr lang="en-US" sz="2000" dirty="0"/>
              <a:t> </a:t>
            </a:r>
            <a:r>
              <a:rPr lang="en-US" sz="2000" dirty="0" err="1"/>
              <a:t>meminta</a:t>
            </a:r>
            <a:r>
              <a:rPr lang="en-US" sz="2000" dirty="0"/>
              <a:t> </a:t>
            </a:r>
            <a:r>
              <a:rPr lang="en-US" sz="2000" dirty="0" err="1"/>
              <a:t>persetujuan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mengerti</a:t>
            </a:r>
            <a:r>
              <a:rPr lang="en-US" sz="2000" dirty="0"/>
              <a:t> </a:t>
            </a:r>
            <a:r>
              <a:rPr lang="en-US" sz="2000" dirty="0" err="1"/>
              <a:t>permasalahan</a:t>
            </a:r>
            <a:r>
              <a:rPr lang="en-US" sz="2000" dirty="0"/>
              <a:t>, </a:t>
            </a:r>
            <a:r>
              <a:rPr lang="en-US" sz="2000" dirty="0" err="1"/>
              <a:t>pemerintahan</a:t>
            </a:r>
            <a:r>
              <a:rPr lang="en-US" sz="2000" dirty="0"/>
              <a:t> </a:t>
            </a:r>
            <a:r>
              <a:rPr lang="en-US" sz="2000" dirty="0" err="1"/>
              <a:t>meminta</a:t>
            </a:r>
            <a:r>
              <a:rPr lang="en-US" sz="2000" dirty="0"/>
              <a:t> </a:t>
            </a:r>
            <a:r>
              <a:rPr lang="en-US" sz="2000" dirty="0" err="1"/>
              <a:t>pertimbangan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ahli</a:t>
            </a:r>
            <a:r>
              <a:rPr lang="en-US" sz="2000" dirty="0"/>
              <a:t> </a:t>
            </a:r>
            <a:r>
              <a:rPr lang="en-US" sz="2000" dirty="0" err="1"/>
              <a:t>bidang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terkait</a:t>
            </a:r>
            <a:r>
              <a:rPr lang="en-US" sz="2000" dirty="0"/>
              <a:t>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426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140120" y="1643056"/>
            <a:ext cx="511139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Demokrasi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Berdasarkan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Titik</a:t>
            </a:r>
            <a:endParaRPr lang="en-US" sz="2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Perhatian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atau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Prioritasnya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90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0" y="1487981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Demokrasi</a:t>
            </a:r>
            <a:r>
              <a:rPr lang="en-US" dirty="0"/>
              <a:t> formal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orang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kesenjangan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 </a:t>
            </a:r>
            <a:r>
              <a:rPr lang="en-US" dirty="0" err="1"/>
              <a:t>Individu</a:t>
            </a:r>
            <a:r>
              <a:rPr lang="en-US" dirty="0"/>
              <a:t> di </a:t>
            </a:r>
            <a:r>
              <a:rPr lang="en-US" dirty="0" err="1"/>
              <a:t>beri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liberal.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/>
              <a:t>material </a:t>
            </a:r>
            <a:r>
              <a:rPr lang="en-US" dirty="0" err="1"/>
              <a:t>Demokrasi</a:t>
            </a:r>
            <a:r>
              <a:rPr lang="en-US" dirty="0"/>
              <a:t> material </a:t>
            </a:r>
            <a:r>
              <a:rPr lang="en-US" dirty="0" err="1"/>
              <a:t>memandang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–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.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di </a:t>
            </a:r>
            <a:r>
              <a:rPr lang="en-US" dirty="0" err="1"/>
              <a:t>kembangkan</a:t>
            </a:r>
            <a:r>
              <a:rPr lang="en-US" dirty="0"/>
              <a:t> di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sosialis-komunis</a:t>
            </a:r>
            <a:r>
              <a:rPr lang="en-US" dirty="0" smtClean="0"/>
              <a:t>.</a:t>
            </a:r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campuran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campuran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diatas</a:t>
            </a:r>
            <a:r>
              <a:rPr lang="en-US" dirty="0"/>
              <a:t>.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orang.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8383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943753" y="1643056"/>
            <a:ext cx="550413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Demokrasi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Berdasarkan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Prinsip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Ideologi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  <a:p>
            <a:pPr algn="ctr"/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44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131828"/>
            <a:ext cx="8496944" cy="36933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400" dirty="0" err="1"/>
              <a:t>Demokrasi</a:t>
            </a:r>
            <a:r>
              <a:rPr lang="en-US" sz="2400" dirty="0"/>
              <a:t> liberal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kebebasan</a:t>
            </a:r>
            <a:r>
              <a:rPr lang="en-US" sz="2400" dirty="0"/>
              <a:t> yang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. </a:t>
            </a:r>
            <a:r>
              <a:rPr lang="en-US" sz="2400" dirty="0" err="1"/>
              <a:t>Campur</a:t>
            </a:r>
            <a:r>
              <a:rPr lang="en-US" sz="2400" dirty="0"/>
              <a:t> </a:t>
            </a:r>
            <a:r>
              <a:rPr lang="en-US" sz="2400" dirty="0" err="1"/>
              <a:t>tangan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diminimalkan</a:t>
            </a:r>
            <a:r>
              <a:rPr lang="en-US" sz="2400" dirty="0"/>
              <a:t> </a:t>
            </a:r>
            <a:r>
              <a:rPr lang="en-US" sz="2400" dirty="0" err="1"/>
              <a:t>bahkan</a:t>
            </a:r>
            <a:r>
              <a:rPr lang="en-US" sz="2400" dirty="0"/>
              <a:t> </a:t>
            </a:r>
            <a:r>
              <a:rPr lang="en-US" sz="2400" dirty="0" err="1"/>
              <a:t>ditolak</a:t>
            </a:r>
            <a:r>
              <a:rPr lang="en-US" sz="2400" dirty="0"/>
              <a:t>. </a:t>
            </a:r>
            <a:r>
              <a:rPr lang="en-US" sz="2400" dirty="0" err="1"/>
              <a:t>Tindakan</a:t>
            </a:r>
            <a:r>
              <a:rPr lang="en-US" sz="2400" dirty="0"/>
              <a:t> </a:t>
            </a:r>
            <a:r>
              <a:rPr lang="en-US" sz="2400" dirty="0" err="1"/>
              <a:t>sewenang-wenang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warganya</a:t>
            </a:r>
            <a:r>
              <a:rPr lang="en-US" sz="2400" dirty="0"/>
              <a:t> </a:t>
            </a:r>
            <a:r>
              <a:rPr lang="en-US" sz="2400" dirty="0" err="1"/>
              <a:t>dihindari</a:t>
            </a:r>
            <a:r>
              <a:rPr lang="en-US" sz="2400" dirty="0"/>
              <a:t>.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bertindak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konstitusi</a:t>
            </a:r>
            <a:r>
              <a:rPr lang="en-US" sz="2400" dirty="0"/>
              <a:t> (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) </a:t>
            </a:r>
            <a:endParaRPr lang="en-US" sz="24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/>
              <a:t>Demokrasi</a:t>
            </a:r>
            <a:r>
              <a:rPr lang="en-US" sz="2400" dirty="0" smtClean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proletar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bertujuan</a:t>
            </a:r>
            <a:r>
              <a:rPr lang="en-US" sz="2400" dirty="0"/>
              <a:t> </a:t>
            </a:r>
            <a:r>
              <a:rPr lang="en-US" sz="2400" dirty="0" err="1"/>
              <a:t>menyejahterakan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. Negara yang </a:t>
            </a:r>
            <a:r>
              <a:rPr lang="en-US" sz="2400" dirty="0" err="1"/>
              <a:t>dibentuk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mengenal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kelas</a:t>
            </a:r>
            <a:r>
              <a:rPr lang="en-US" sz="2400" dirty="0"/>
              <a:t>.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, </a:t>
            </a:r>
            <a:r>
              <a:rPr lang="en-US" sz="2400" dirty="0" err="1"/>
              <a:t>politik</a:t>
            </a:r>
            <a:r>
              <a:rPr lang="en-US" sz="2400" dirty="0"/>
              <a:t>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76333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1879184" y="1643056"/>
            <a:ext cx="563327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wewenang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kelengkapan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negara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767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 smtClean="0"/>
              <a:t>parlementer</a:t>
            </a:r>
            <a:endParaRPr lang="en-US" sz="2400" dirty="0" smtClean="0"/>
          </a:p>
          <a:p>
            <a:pPr marL="469900" marR="5080" lvl="1" algn="just">
              <a:lnSpc>
                <a:spcPct val="100200"/>
              </a:lnSpc>
            </a:pPr>
            <a:endParaRPr lang="en-US" sz="24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400" dirty="0" err="1" smtClean="0"/>
              <a:t>Ciri-ciri</a:t>
            </a:r>
            <a:r>
              <a:rPr lang="en-US" sz="2400" dirty="0" smtClean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parlementer</a:t>
            </a:r>
            <a:r>
              <a:rPr lang="en-US" sz="2400" dirty="0"/>
              <a:t>, </a:t>
            </a:r>
            <a:r>
              <a:rPr lang="en-US" sz="2400" dirty="0" err="1"/>
              <a:t>antara</a:t>
            </a:r>
            <a:r>
              <a:rPr lang="en-US" sz="2400" dirty="0"/>
              <a:t> lain :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lphaLcParenBoth"/>
            </a:pPr>
            <a:r>
              <a:rPr lang="en-US" sz="2400" dirty="0" smtClean="0"/>
              <a:t>DPR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kuat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.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lphaLcParenBoth"/>
            </a:pPr>
            <a:r>
              <a:rPr lang="en-US" sz="2400" dirty="0" err="1" smtClean="0"/>
              <a:t>Menteri</a:t>
            </a:r>
            <a:r>
              <a:rPr lang="en-US" sz="2400" dirty="0" smtClean="0"/>
              <a:t> </a:t>
            </a:r>
            <a:r>
              <a:rPr lang="en-US" sz="2400" dirty="0" err="1"/>
              <a:t>bertanggung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DPR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lphaLcParenBoth"/>
            </a:pPr>
            <a:r>
              <a:rPr lang="en-US" sz="2400" dirty="0" smtClean="0"/>
              <a:t>Program </a:t>
            </a:r>
            <a:r>
              <a:rPr lang="en-US" sz="2400" dirty="0" err="1"/>
              <a:t>kebijaksanaan</a:t>
            </a:r>
            <a:r>
              <a:rPr lang="en-US" sz="2400" dirty="0"/>
              <a:t> </a:t>
            </a:r>
            <a:r>
              <a:rPr lang="en-US" sz="2400" dirty="0" err="1"/>
              <a:t>kabinet</a:t>
            </a:r>
            <a:r>
              <a:rPr lang="en-US" sz="2400" dirty="0"/>
              <a:t> </a:t>
            </a:r>
            <a:r>
              <a:rPr lang="en-US" sz="2400" dirty="0" err="1"/>
              <a:t>disesuaikan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parlemen</a:t>
            </a:r>
            <a:r>
              <a:rPr lang="en-US" sz="2400" dirty="0"/>
              <a:t>.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lphaLcParenBoth"/>
            </a:pPr>
            <a:r>
              <a:rPr lang="en-US" sz="2400" dirty="0" err="1" smtClean="0"/>
              <a:t>Kedudukan</a:t>
            </a:r>
            <a:r>
              <a:rPr lang="en-US" sz="2400" dirty="0" smtClean="0"/>
              <a:t> </a:t>
            </a:r>
            <a:r>
              <a:rPr lang="en-US" sz="2400" dirty="0" err="1"/>
              <a:t>kepala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simbol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diganggu</a:t>
            </a:r>
            <a:r>
              <a:rPr lang="en-US" sz="2400" dirty="0"/>
              <a:t> </a:t>
            </a:r>
            <a:r>
              <a:rPr lang="en-US" sz="2400" dirty="0" err="1"/>
              <a:t>gugat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42268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36933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000" dirty="0" err="1"/>
              <a:t>Demokrasi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pemisahan</a:t>
            </a:r>
            <a:r>
              <a:rPr lang="en-US" sz="2000" dirty="0"/>
              <a:t> / </a:t>
            </a:r>
            <a:r>
              <a:rPr lang="en-US" sz="2000" dirty="0" err="1"/>
              <a:t>pembagian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(</a:t>
            </a:r>
            <a:r>
              <a:rPr lang="en-US" sz="2000" dirty="0" err="1"/>
              <a:t>presidensial</a:t>
            </a:r>
            <a:r>
              <a:rPr lang="en-US" sz="2000" dirty="0"/>
              <a:t>) </a:t>
            </a:r>
            <a:endParaRPr lang="en-US" sz="2000" dirty="0" smtClean="0"/>
          </a:p>
          <a:p>
            <a:pPr marL="469900" marR="5080" lvl="1" algn="just">
              <a:lnSpc>
                <a:spcPct val="100200"/>
              </a:lnSpc>
            </a:pPr>
            <a:r>
              <a:rPr lang="en-US" sz="2000" dirty="0" err="1" smtClean="0"/>
              <a:t>Ciri-ciri</a:t>
            </a:r>
            <a:r>
              <a:rPr lang="en-US" sz="2000" dirty="0" smtClean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 yang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presidensial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 </a:t>
            </a:r>
            <a:endParaRPr lang="en-US" sz="2000" dirty="0" smtClean="0"/>
          </a:p>
          <a:p>
            <a:pPr marL="927100" marR="5080" lvl="1" indent="-457200" algn="just">
              <a:lnSpc>
                <a:spcPct val="100200"/>
              </a:lnSpc>
              <a:buAutoNum type="alphaLcParenBoth"/>
            </a:pPr>
            <a:r>
              <a:rPr lang="en-US" sz="2000" dirty="0" smtClean="0"/>
              <a:t>Negara </a:t>
            </a:r>
            <a:r>
              <a:rPr lang="en-US" sz="2000" dirty="0" err="1"/>
              <a:t>dikepalai</a:t>
            </a:r>
            <a:r>
              <a:rPr lang="en-US" sz="2000" dirty="0"/>
              <a:t> </a:t>
            </a:r>
            <a:r>
              <a:rPr lang="en-US" sz="2000" dirty="0" err="1"/>
              <a:t>presiden</a:t>
            </a:r>
            <a:r>
              <a:rPr lang="en-US" sz="2000" dirty="0"/>
              <a:t> </a:t>
            </a:r>
            <a:endParaRPr lang="en-US" sz="2000" dirty="0" smtClean="0"/>
          </a:p>
          <a:p>
            <a:pPr marL="927100" marR="5080" lvl="1" indent="-457200" algn="just">
              <a:lnSpc>
                <a:spcPct val="100200"/>
              </a:lnSpc>
              <a:buAutoNum type="alphaLcParenBoth"/>
            </a:pPr>
            <a:r>
              <a:rPr lang="en-US" sz="2000" dirty="0" err="1" smtClean="0"/>
              <a:t>Kekuasaan</a:t>
            </a:r>
            <a:r>
              <a:rPr lang="en-US" sz="2000" dirty="0" smtClean="0"/>
              <a:t> </a:t>
            </a:r>
            <a:r>
              <a:rPr lang="en-US" sz="2000" dirty="0" err="1"/>
              <a:t>eksekutif</a:t>
            </a:r>
            <a:r>
              <a:rPr lang="en-US" sz="2000" dirty="0"/>
              <a:t> </a:t>
            </a:r>
            <a:r>
              <a:rPr lang="en-US" sz="2000" dirty="0" err="1"/>
              <a:t>presiden</a:t>
            </a:r>
            <a:r>
              <a:rPr lang="en-US" sz="2000" dirty="0"/>
              <a:t> </a:t>
            </a:r>
            <a:r>
              <a:rPr lang="en-US" sz="2000" dirty="0" err="1"/>
              <a:t>dijalankan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kedaulatan</a:t>
            </a:r>
            <a:r>
              <a:rPr lang="en-US" sz="2000" dirty="0"/>
              <a:t> yang </a:t>
            </a:r>
            <a:r>
              <a:rPr lang="en-US" sz="2000" dirty="0" err="1"/>
              <a:t>dipilih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badan</a:t>
            </a:r>
            <a:r>
              <a:rPr lang="en-US" sz="2000" dirty="0"/>
              <a:t> </a:t>
            </a:r>
            <a:r>
              <a:rPr lang="en-US" sz="2000" dirty="0" err="1"/>
              <a:t>perwakilan</a:t>
            </a:r>
            <a:r>
              <a:rPr lang="en-US" sz="2000" dirty="0"/>
              <a:t>. </a:t>
            </a:r>
            <a:endParaRPr lang="en-US" sz="2000" dirty="0" smtClean="0"/>
          </a:p>
          <a:p>
            <a:pPr marL="927100" marR="5080" lvl="1" indent="-457200" algn="just">
              <a:lnSpc>
                <a:spcPct val="100200"/>
              </a:lnSpc>
              <a:buAutoNum type="alphaLcParenBoth"/>
            </a:pPr>
            <a:r>
              <a:rPr lang="en-US" sz="2000" dirty="0" err="1" smtClean="0"/>
              <a:t>Presiden</a:t>
            </a:r>
            <a:r>
              <a:rPr lang="en-US" sz="2000" dirty="0" smtClean="0"/>
              <a:t>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 </a:t>
            </a:r>
            <a:r>
              <a:rPr lang="en-US" sz="2000" dirty="0" err="1"/>
              <a:t>mengangkat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memberhentikan</a:t>
            </a:r>
            <a:r>
              <a:rPr lang="en-US" sz="2000" dirty="0"/>
              <a:t> </a:t>
            </a:r>
            <a:r>
              <a:rPr lang="en-US" sz="2000" dirty="0" err="1"/>
              <a:t>menteri</a:t>
            </a:r>
            <a:r>
              <a:rPr lang="en-US" sz="2000" dirty="0"/>
              <a:t>. </a:t>
            </a:r>
            <a:endParaRPr lang="en-US" sz="2000" dirty="0" smtClean="0"/>
          </a:p>
          <a:p>
            <a:pPr marL="927100" marR="5080" lvl="1" indent="-457200" algn="just">
              <a:lnSpc>
                <a:spcPct val="100200"/>
              </a:lnSpc>
              <a:buAutoNum type="alphaLcParenBoth"/>
            </a:pPr>
            <a:r>
              <a:rPr lang="en-US" sz="2000" dirty="0" err="1" smtClean="0"/>
              <a:t>Menteri</a:t>
            </a:r>
            <a:r>
              <a:rPr lang="en-US" sz="2000" dirty="0" smtClean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DPR </a:t>
            </a:r>
            <a:r>
              <a:rPr lang="en-US" sz="2000" dirty="0" err="1"/>
              <a:t>melainkan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Presiden</a:t>
            </a:r>
            <a:r>
              <a:rPr lang="en-US" sz="2000" dirty="0"/>
              <a:t>. </a:t>
            </a:r>
            <a:endParaRPr lang="en-US" sz="2000" dirty="0" smtClean="0"/>
          </a:p>
          <a:p>
            <a:pPr marL="927100" marR="5080" lvl="1" indent="-457200" algn="just">
              <a:lnSpc>
                <a:spcPct val="100200"/>
              </a:lnSpc>
              <a:buAutoNum type="alphaLcParenBoth"/>
            </a:pPr>
            <a:r>
              <a:rPr lang="en-US" sz="2000" dirty="0" err="1" smtClean="0"/>
              <a:t>Presiden</a:t>
            </a:r>
            <a:r>
              <a:rPr lang="en-US" sz="2000" dirty="0" smtClean="0"/>
              <a:t> </a:t>
            </a:r>
            <a:r>
              <a:rPr lang="en-US" sz="2000" dirty="0" err="1"/>
              <a:t>dan</a:t>
            </a:r>
            <a:r>
              <a:rPr lang="en-US" sz="2000" dirty="0"/>
              <a:t> DPR </a:t>
            </a:r>
            <a:r>
              <a:rPr lang="en-US" sz="2000" dirty="0" err="1"/>
              <a:t>mempunyai</a:t>
            </a:r>
            <a:r>
              <a:rPr lang="en-US" sz="2000" dirty="0"/>
              <a:t> </a:t>
            </a:r>
            <a:r>
              <a:rPr lang="en-US" sz="2000" dirty="0" err="1"/>
              <a:t>kedudukan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membubarkan</a:t>
            </a:r>
            <a:r>
              <a:rPr lang="en-US" sz="2000" dirty="0"/>
              <a:t>.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53181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5" name="object 6"/>
          <p:cNvSpPr txBox="1"/>
          <p:nvPr/>
        </p:nvSpPr>
        <p:spPr>
          <a:xfrm>
            <a:off x="836619" y="270367"/>
            <a:ext cx="7987596" cy="4308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dirty="0" smtClean="0">
                <a:solidFill>
                  <a:schemeClr val="bg1"/>
                </a:solidFill>
                <a:latin typeface="Times New Roman"/>
                <a:cs typeface="Times New Roman"/>
              </a:rPr>
              <a:t>PETA KONSEP</a:t>
            </a:r>
            <a:endParaRPr lang="sv-SE" sz="28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15816" y="1278362"/>
            <a:ext cx="3312368" cy="1152128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Demokrasi</a:t>
            </a:r>
            <a:r>
              <a:rPr lang="en-US" dirty="0" smtClean="0"/>
              <a:t> Indonesia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55947" y="2827169"/>
            <a:ext cx="2368268" cy="7173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39552" y="2859782"/>
            <a:ext cx="2592288" cy="7173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475501" y="4127718"/>
            <a:ext cx="1686838" cy="82029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351771" y="4099810"/>
            <a:ext cx="1436408" cy="84820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Makna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337436" y="4095876"/>
            <a:ext cx="1588808" cy="8521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endParaRPr lang="en-US" dirty="0"/>
          </a:p>
        </p:txBody>
      </p:sp>
      <p:cxnSp>
        <p:nvCxnSpPr>
          <p:cNvPr id="5" name="Straight Connector 4"/>
          <p:cNvCxnSpPr>
            <a:stCxn id="2" idx="1"/>
            <a:endCxn id="14" idx="0"/>
          </p:cNvCxnSpPr>
          <p:nvPr/>
        </p:nvCxnSpPr>
        <p:spPr>
          <a:xfrm flipH="1">
            <a:off x="1835696" y="1854426"/>
            <a:ext cx="1080120" cy="100535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2" idx="3"/>
            <a:endCxn id="13" idx="0"/>
          </p:cNvCxnSpPr>
          <p:nvPr/>
        </p:nvCxnSpPr>
        <p:spPr>
          <a:xfrm>
            <a:off x="6228184" y="1854426"/>
            <a:ext cx="1411897" cy="9727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14" idx="2"/>
            <a:endCxn id="18" idx="0"/>
          </p:cNvCxnSpPr>
          <p:nvPr/>
        </p:nvCxnSpPr>
        <p:spPr>
          <a:xfrm flipH="1">
            <a:off x="1069975" y="3577106"/>
            <a:ext cx="765721" cy="5227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4" idx="2"/>
            <a:endCxn id="19" idx="0"/>
          </p:cNvCxnSpPr>
          <p:nvPr/>
        </p:nvCxnSpPr>
        <p:spPr>
          <a:xfrm>
            <a:off x="1835696" y="3577106"/>
            <a:ext cx="1296144" cy="51877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4" idx="2"/>
            <a:endCxn id="17" idx="0"/>
          </p:cNvCxnSpPr>
          <p:nvPr/>
        </p:nvCxnSpPr>
        <p:spPr>
          <a:xfrm>
            <a:off x="1835696" y="3577106"/>
            <a:ext cx="3483224" cy="55061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1876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36933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/>
              <a:t>Yang paling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berlakunya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di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ialah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tidaknya</a:t>
            </a:r>
            <a:r>
              <a:rPr lang="en-US" sz="2400" dirty="0"/>
              <a:t> </a:t>
            </a:r>
            <a:r>
              <a:rPr lang="en-US" sz="2400" dirty="0" err="1"/>
              <a:t>asas-asas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: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lphaLcPeriod"/>
            </a:pPr>
            <a:r>
              <a:rPr lang="en-US" sz="2400" dirty="0" err="1" smtClean="0"/>
              <a:t>Pengakuan</a:t>
            </a:r>
            <a:r>
              <a:rPr lang="en-US" sz="2400" dirty="0" smtClean="0"/>
              <a:t> </a:t>
            </a:r>
            <a:r>
              <a:rPr lang="en-US" sz="2400" dirty="0" err="1"/>
              <a:t>hak-hak</a:t>
            </a:r>
            <a:r>
              <a:rPr lang="en-US" sz="2400" dirty="0"/>
              <a:t> </a:t>
            </a:r>
            <a:r>
              <a:rPr lang="en-US" sz="2400" dirty="0" err="1"/>
              <a:t>asasi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penghargaan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martabat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melupakan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.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lphaLcPeriod"/>
            </a:pP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lphaLcPeriod"/>
            </a:pP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/>
              <a:t>partisipasi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dukungan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dukungan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, </a:t>
            </a:r>
            <a:r>
              <a:rPr lang="en-US" sz="2400" dirty="0" err="1"/>
              <a:t>sulitlah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. 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27925" y="119195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en-US" sz="2400" dirty="0" err="1">
                <a:solidFill>
                  <a:schemeClr val="bg1"/>
                </a:solidFill>
              </a:rPr>
              <a:t>Nilai-Nilai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Demokrasi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40789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diselenggarakan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 </a:t>
            </a:r>
            <a:endParaRPr lang="en-US" sz="24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/>
              <a:t>Pemerintahan</a:t>
            </a:r>
            <a:r>
              <a:rPr lang="en-US" sz="2400" dirty="0" smtClean="0"/>
              <a:t> </a:t>
            </a:r>
            <a:r>
              <a:rPr lang="en-US" sz="2400" dirty="0"/>
              <a:t>yang </a:t>
            </a:r>
            <a:r>
              <a:rPr lang="en-US" sz="2400" dirty="0" err="1"/>
              <a:t>bertanggung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. </a:t>
            </a:r>
            <a:endParaRPr lang="en-US" sz="24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/>
              <a:t>dewan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endParaRPr lang="en-US" sz="24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yang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partai</a:t>
            </a:r>
            <a:r>
              <a:rPr lang="en-US" sz="2400" dirty="0"/>
              <a:t> </a:t>
            </a:r>
            <a:r>
              <a:rPr lang="en-US" sz="2400" dirty="0" err="1"/>
              <a:t>politik</a:t>
            </a:r>
            <a:r>
              <a:rPr lang="en-US" sz="2400" dirty="0"/>
              <a:t> </a:t>
            </a:r>
            <a:endParaRPr lang="en-US" sz="24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/>
              <a:t>Pers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media </a:t>
            </a:r>
            <a:r>
              <a:rPr lang="en-US" sz="2400" dirty="0" err="1"/>
              <a:t>masa</a:t>
            </a:r>
            <a:r>
              <a:rPr lang="en-US" sz="2400" dirty="0"/>
              <a:t> yang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menyatak</a:t>
            </a:r>
            <a:r>
              <a:rPr lang="en-US" sz="2400" dirty="0"/>
              <a:t> </a:t>
            </a:r>
            <a:r>
              <a:rPr lang="en-US" sz="2400" dirty="0" err="1"/>
              <a:t>pendapat</a:t>
            </a:r>
            <a:r>
              <a:rPr lang="en-US" sz="2400" dirty="0"/>
              <a:t>. </a:t>
            </a:r>
            <a:endParaRPr lang="en-US" sz="2400" dirty="0" smtClean="0"/>
          </a:p>
          <a:p>
            <a:pPr marL="355600" marR="5080" indent="-34290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/>
              <a:t>peradilan</a:t>
            </a:r>
            <a:r>
              <a:rPr lang="en-US" sz="2400" dirty="0"/>
              <a:t> yang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hak-hak</a:t>
            </a:r>
            <a:r>
              <a:rPr lang="en-US" sz="2400" dirty="0"/>
              <a:t> </a:t>
            </a:r>
            <a:r>
              <a:rPr lang="en-US" sz="2400" dirty="0" err="1"/>
              <a:t>azasi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memperatahankan</a:t>
            </a:r>
            <a:r>
              <a:rPr lang="en-US" sz="2400" dirty="0"/>
              <a:t> </a:t>
            </a:r>
            <a:r>
              <a:rPr lang="en-US" sz="2400" dirty="0" err="1"/>
              <a:t>keadilan</a:t>
            </a:r>
            <a:r>
              <a:rPr lang="en-US" sz="2400" dirty="0"/>
              <a:t>.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0702621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5267" y="-2412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36933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mana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diuraikan</a:t>
            </a:r>
            <a:r>
              <a:rPr lang="en-US" sz="2400" dirty="0"/>
              <a:t> </a:t>
            </a:r>
            <a:r>
              <a:rPr lang="en-US" sz="2400" dirty="0" err="1"/>
              <a:t>ciri-ciri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lain : </a:t>
            </a:r>
            <a:endParaRPr lang="en-US" sz="2400" dirty="0" smtClean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Keputusan</a:t>
            </a:r>
            <a:r>
              <a:rPr lang="en-US" sz="2400" dirty="0" smtClean="0"/>
              <a:t> </a:t>
            </a:r>
            <a:r>
              <a:rPr lang="en-US" sz="2400" dirty="0" err="1"/>
              <a:t>diambil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suara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kehendak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. </a:t>
            </a:r>
            <a:endParaRPr lang="en-US" sz="2400" dirty="0" smtClean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Kebebasan</a:t>
            </a:r>
            <a:r>
              <a:rPr lang="en-US" sz="2400" dirty="0" smtClean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dibatasi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kepentngan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,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bersama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golongan</a:t>
            </a:r>
            <a:r>
              <a:rPr lang="en-US" sz="2400" dirty="0"/>
              <a:t>. </a:t>
            </a:r>
            <a:endParaRPr lang="en-US" sz="2400" dirty="0" smtClean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Kekuasaan</a:t>
            </a:r>
            <a:r>
              <a:rPr lang="en-US" sz="2400" dirty="0" smtClean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amanat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,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sesuatu</a:t>
            </a:r>
            <a:r>
              <a:rPr lang="en-US" sz="2400" dirty="0"/>
              <a:t> yang </a:t>
            </a:r>
            <a:r>
              <a:rPr lang="en-US" sz="2400" dirty="0" err="1"/>
              <a:t>dijalankan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. </a:t>
            </a:r>
            <a:endParaRPr lang="en-US" sz="2400" dirty="0" smtClean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Kedaulatan</a:t>
            </a:r>
            <a:r>
              <a:rPr lang="en-US" sz="2400" dirty="0" smtClean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ditangan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, </a:t>
            </a:r>
            <a:r>
              <a:rPr lang="en-US" sz="2400" dirty="0" err="1"/>
              <a:t>lembaga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kedudukan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. 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27925" y="119195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Keunggulan Demokrasi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249839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15969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70995" y="-2615469"/>
            <a:ext cx="58746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4299" y="1262185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konstitusional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UUD 1945, </a:t>
            </a:r>
            <a:r>
              <a:rPr lang="en-US" sz="2400" dirty="0" err="1"/>
              <a:t>nilai-nilai</a:t>
            </a:r>
            <a:r>
              <a:rPr lang="en-US" sz="2400" dirty="0"/>
              <a:t> fundamental yang </a:t>
            </a:r>
            <a:r>
              <a:rPr lang="en-US" sz="2400" dirty="0" err="1"/>
              <a:t>secara</a:t>
            </a:r>
            <a:r>
              <a:rPr lang="en-US" sz="2400" dirty="0"/>
              <a:t> ideal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panutan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pancasila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 </a:t>
            </a:r>
            <a:endParaRPr lang="en-US" sz="2400" dirty="0" smtClean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Kesadaran</a:t>
            </a:r>
            <a:r>
              <a:rPr lang="en-US" sz="2400" dirty="0" smtClean="0"/>
              <a:t> </a:t>
            </a:r>
            <a:r>
              <a:rPr lang="en-US" sz="2400" dirty="0" err="1"/>
              <a:t>mengisi</a:t>
            </a:r>
            <a:r>
              <a:rPr lang="en-US" sz="2400" dirty="0"/>
              <a:t> </a:t>
            </a:r>
            <a:r>
              <a:rPr lang="en-US" sz="2400" dirty="0" err="1"/>
              <a:t>kemerdekaan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belajar</a:t>
            </a:r>
            <a:r>
              <a:rPr lang="en-US" sz="2400" dirty="0"/>
              <a:t> </a:t>
            </a:r>
            <a:r>
              <a:rPr lang="en-US" sz="2400" dirty="0" err="1"/>
              <a:t>keras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berkualitas</a:t>
            </a:r>
            <a:r>
              <a:rPr lang="en-US" sz="2400" dirty="0"/>
              <a:t> , </a:t>
            </a:r>
            <a:r>
              <a:rPr lang="en-US" sz="2400" dirty="0" err="1"/>
              <a:t>siap</a:t>
            </a:r>
            <a:r>
              <a:rPr lang="en-US" sz="2400" dirty="0"/>
              <a:t> </a:t>
            </a:r>
            <a:r>
              <a:rPr lang="en-US" sz="2400" dirty="0" err="1"/>
              <a:t>bela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rela</a:t>
            </a:r>
            <a:r>
              <a:rPr lang="en-US" sz="2400" dirty="0"/>
              <a:t> </a:t>
            </a:r>
            <a:r>
              <a:rPr lang="en-US" sz="2400" dirty="0" err="1"/>
              <a:t>berkorban</a:t>
            </a:r>
            <a:r>
              <a:rPr lang="en-US" sz="2400" dirty="0"/>
              <a:t>. </a:t>
            </a:r>
            <a:endParaRPr lang="en-US" sz="2400" dirty="0" smtClean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Kesadaran</a:t>
            </a:r>
            <a:r>
              <a:rPr lang="en-US" sz="2400" dirty="0" smtClean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kemerdekaan</a:t>
            </a:r>
            <a:r>
              <a:rPr lang="en-US" sz="2400" dirty="0"/>
              <a:t> </a:t>
            </a:r>
            <a:r>
              <a:rPr lang="en-US" sz="2400" dirty="0" err="1"/>
              <a:t>rahmat</a:t>
            </a:r>
            <a:r>
              <a:rPr lang="en-US" sz="2400" dirty="0"/>
              <a:t> Allah Yang </a:t>
            </a:r>
            <a:r>
              <a:rPr lang="en-US" sz="2400" dirty="0" err="1"/>
              <a:t>Maha</a:t>
            </a:r>
            <a:r>
              <a:rPr lang="en-US" sz="2400" dirty="0"/>
              <a:t> </a:t>
            </a:r>
            <a:r>
              <a:rPr lang="en-US" sz="2400" dirty="0" err="1"/>
              <a:t>Kuasa</a:t>
            </a:r>
            <a:r>
              <a:rPr lang="en-US" sz="2400" dirty="0"/>
              <a:t>,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bersyukur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Allah. </a:t>
            </a:r>
            <a:endParaRPr lang="en-US" sz="2400" dirty="0" smtClean="0"/>
          </a:p>
          <a:p>
            <a:pPr marL="469900" marR="5080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Kepekaan</a:t>
            </a:r>
            <a:r>
              <a:rPr lang="en-US" sz="2400" dirty="0" smtClean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kewajiban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/>
              <a:t>kritis</a:t>
            </a:r>
            <a:r>
              <a:rPr lang="en-US" sz="2400" dirty="0"/>
              <a:t>, </a:t>
            </a:r>
            <a:r>
              <a:rPr lang="en-US" sz="2400" dirty="0" err="1"/>
              <a:t>adaptif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publik</a:t>
            </a:r>
            <a:r>
              <a:rPr lang="en-US" sz="2400" dirty="0"/>
              <a:t>. 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Demokrasi Berdasarkan Pancasila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286061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1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323528" y="1265515"/>
            <a:ext cx="8496944" cy="36933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9900" marR="5080" lvl="1" algn="just">
              <a:lnSpc>
                <a:spcPct val="100200"/>
              </a:lnSpc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konstitusional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UUD 1945, </a:t>
            </a:r>
            <a:r>
              <a:rPr lang="en-US" sz="2400" dirty="0" err="1"/>
              <a:t>nilai-nilai</a:t>
            </a:r>
            <a:r>
              <a:rPr lang="en-US" sz="2400" dirty="0"/>
              <a:t> fundamental yang </a:t>
            </a:r>
            <a:r>
              <a:rPr lang="en-US" sz="2400" dirty="0" err="1"/>
              <a:t>secara</a:t>
            </a:r>
            <a:r>
              <a:rPr lang="en-US" sz="2400" dirty="0"/>
              <a:t> ideal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panutan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pancasila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sebagi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Kedaulatan</a:t>
            </a:r>
            <a:r>
              <a:rPr lang="en-US" sz="2400" dirty="0" smtClean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Republik</a:t>
            </a:r>
            <a:r>
              <a:rPr lang="en-US" sz="2400" dirty="0" smtClean="0"/>
              <a:t> </a:t>
            </a:r>
          </a:p>
          <a:p>
            <a:pPr marL="927100" marR="5080" lvl="1" indent="-457200" algn="just">
              <a:lnSpc>
                <a:spcPct val="100200"/>
              </a:lnSpc>
              <a:buAutoNum type="arabicPeriod"/>
            </a:pPr>
            <a:r>
              <a:rPr lang="en-US" sz="2400" dirty="0" smtClean="0"/>
              <a:t>Negara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Pemerintah</a:t>
            </a:r>
            <a:r>
              <a:rPr lang="en-US" sz="2400" dirty="0" smtClean="0"/>
              <a:t> yang </a:t>
            </a:r>
            <a:r>
              <a:rPr lang="en-US" sz="2400" dirty="0" err="1"/>
              <a:t>konstitusional</a:t>
            </a:r>
            <a:r>
              <a:rPr lang="en-US" sz="2400" dirty="0"/>
              <a:t>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Prinsip</a:t>
            </a:r>
            <a:r>
              <a:rPr lang="en-US" sz="2400" dirty="0" smtClean="0"/>
              <a:t> </a:t>
            </a:r>
            <a:r>
              <a:rPr lang="en-US" sz="2400" dirty="0" err="1"/>
              <a:t>musyawarah</a:t>
            </a:r>
            <a:r>
              <a:rPr lang="en-US" sz="2400" dirty="0"/>
              <a:t> </a:t>
            </a:r>
            <a:endParaRPr lang="en-US" sz="2400" dirty="0" smtClean="0"/>
          </a:p>
          <a:p>
            <a:pPr marL="927100" marR="5080" lvl="1" indent="-457200" algn="just">
              <a:lnSpc>
                <a:spcPct val="100200"/>
              </a:lnSpc>
              <a:buAutoNum type="arabicPeriod"/>
            </a:pPr>
            <a:r>
              <a:rPr lang="en-US" sz="2400" dirty="0" err="1" smtClean="0"/>
              <a:t>Prinsip</a:t>
            </a:r>
            <a:r>
              <a:rPr lang="en-US" sz="2400" dirty="0" smtClean="0"/>
              <a:t> </a:t>
            </a:r>
            <a:r>
              <a:rPr lang="en-US" sz="2400" dirty="0" err="1"/>
              <a:t>Ketuhanan</a:t>
            </a:r>
            <a:r>
              <a:rPr lang="en-US" sz="2400" dirty="0"/>
              <a:t>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587042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800" dirty="0" err="1"/>
              <a:t>Periode</a:t>
            </a:r>
            <a:r>
              <a:rPr lang="en-US" sz="2800" dirty="0"/>
              <a:t> </a:t>
            </a:r>
            <a:r>
              <a:rPr lang="en-US" sz="2800" dirty="0" err="1"/>
              <a:t>Demokrasi</a:t>
            </a:r>
            <a:r>
              <a:rPr lang="en-US" sz="2800" dirty="0"/>
              <a:t> Indonesia </a:t>
            </a:r>
            <a:endParaRPr lang="en-US" sz="2800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800" dirty="0" err="1" smtClean="0"/>
              <a:t>Awal</a:t>
            </a:r>
            <a:r>
              <a:rPr lang="en-US" sz="2800" dirty="0" smtClean="0"/>
              <a:t> </a:t>
            </a:r>
            <a:r>
              <a:rPr lang="en-US" sz="2800" dirty="0" err="1"/>
              <a:t>Kemerdekaan</a:t>
            </a:r>
            <a:r>
              <a:rPr lang="en-US" sz="2800" dirty="0"/>
              <a:t> 1945-1950 (Liberal) </a:t>
            </a:r>
            <a:endParaRPr lang="en-US" sz="2800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800" dirty="0" err="1" smtClean="0"/>
              <a:t>Orde</a:t>
            </a:r>
            <a:r>
              <a:rPr lang="en-US" sz="2800" dirty="0" smtClean="0"/>
              <a:t> </a:t>
            </a:r>
            <a:r>
              <a:rPr lang="en-US" sz="2800" dirty="0"/>
              <a:t>Lama : 1950-1959 (</a:t>
            </a:r>
            <a:r>
              <a:rPr lang="en-US" sz="2800" dirty="0" err="1"/>
              <a:t>Parlementer</a:t>
            </a:r>
            <a:r>
              <a:rPr lang="en-US" sz="2800" dirty="0"/>
              <a:t> ) </a:t>
            </a:r>
            <a:endParaRPr lang="en-US" sz="28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800" dirty="0"/>
              <a:t>	</a:t>
            </a:r>
            <a:r>
              <a:rPr lang="en-US" sz="2800" dirty="0" smtClean="0"/>
              <a:t>	1959-1965 </a:t>
            </a:r>
            <a:r>
              <a:rPr lang="en-US" sz="2800" dirty="0"/>
              <a:t>(</a:t>
            </a:r>
            <a:r>
              <a:rPr lang="en-US" sz="2800" dirty="0" err="1"/>
              <a:t>Terpimpin</a:t>
            </a:r>
            <a:r>
              <a:rPr lang="en-US" sz="2800" dirty="0"/>
              <a:t>) </a:t>
            </a:r>
            <a:endParaRPr lang="en-US" sz="2800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800" dirty="0" err="1" smtClean="0"/>
              <a:t>Orde</a:t>
            </a:r>
            <a:r>
              <a:rPr lang="en-US" sz="2800" dirty="0" smtClean="0"/>
              <a:t> </a:t>
            </a:r>
            <a:r>
              <a:rPr lang="en-US" sz="2800" dirty="0" err="1"/>
              <a:t>Baru</a:t>
            </a:r>
            <a:r>
              <a:rPr lang="en-US" sz="2800" dirty="0"/>
              <a:t> : 1965-1998 (</a:t>
            </a:r>
            <a:r>
              <a:rPr lang="en-US" sz="2800" dirty="0" err="1"/>
              <a:t>Pancasila</a:t>
            </a:r>
            <a:r>
              <a:rPr lang="en-US" sz="2800" dirty="0"/>
              <a:t>) </a:t>
            </a:r>
            <a:endParaRPr lang="en-US" sz="2800" dirty="0" smtClean="0"/>
          </a:p>
          <a:p>
            <a:pPr marL="527050" marR="5080" indent="-514350" algn="just">
              <a:lnSpc>
                <a:spcPct val="100200"/>
              </a:lnSpc>
              <a:buFont typeface="Arial" panose="020B0604020202020204" pitchFamily="34" charset="0"/>
              <a:buChar char="•"/>
            </a:pPr>
            <a:r>
              <a:rPr lang="en-US" sz="2800" dirty="0" err="1" smtClean="0"/>
              <a:t>Reformasi</a:t>
            </a:r>
            <a:r>
              <a:rPr lang="en-US" sz="2800" dirty="0" smtClean="0"/>
              <a:t> </a:t>
            </a:r>
            <a:r>
              <a:rPr lang="en-US" sz="2800" dirty="0"/>
              <a:t>: 1998- </a:t>
            </a:r>
            <a:r>
              <a:rPr lang="en-US" sz="2800" dirty="0" err="1"/>
              <a:t>sekarang</a:t>
            </a:r>
            <a:r>
              <a:rPr lang="en-US" sz="2800" dirty="0"/>
              <a:t>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829616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696719" y="1643056"/>
            <a:ext cx="399821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PENDIDIKAN DEMOKRASI</a:t>
            </a:r>
          </a:p>
        </p:txBody>
      </p:sp>
    </p:spTree>
    <p:extLst>
      <p:ext uri="{BB962C8B-B14F-4D97-AF65-F5344CB8AC3E}">
        <p14:creationId xmlns:p14="http://schemas.microsoft.com/office/powerpoint/2010/main" val="268429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251521" y="1567071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5080" indent="-342900" algn="just">
              <a:lnSpc>
                <a:spcPct val="100200"/>
              </a:lnSpc>
              <a:buAutoNum type="arabicPeriod"/>
            </a:pP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formal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yang </a:t>
            </a:r>
            <a:r>
              <a:rPr lang="en-US" dirty="0" err="1"/>
              <a:t>melewati</a:t>
            </a:r>
            <a:r>
              <a:rPr lang="en-US" dirty="0"/>
              <a:t> </a:t>
            </a:r>
            <a:r>
              <a:rPr lang="en-US" dirty="0" err="1"/>
              <a:t>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,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timbal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, </a:t>
            </a:r>
            <a:r>
              <a:rPr lang="en-US" dirty="0" err="1"/>
              <a:t>presentasi</a:t>
            </a:r>
            <a:r>
              <a:rPr lang="en-US" dirty="0"/>
              <a:t>,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 agar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. </a:t>
            </a:r>
            <a:r>
              <a:rPr lang="en-US" dirty="0" err="1"/>
              <a:t>Pendidikan</a:t>
            </a:r>
            <a:r>
              <a:rPr lang="en-US" dirty="0"/>
              <a:t> formal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di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di </a:t>
            </a:r>
            <a:r>
              <a:rPr lang="en-US" dirty="0" err="1"/>
              <a:t>perguruan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 smtClean="0"/>
              <a:t>.</a:t>
            </a:r>
          </a:p>
          <a:p>
            <a:pPr marL="355600" marR="5080" indent="-342900" algn="just">
              <a:lnSpc>
                <a:spcPct val="100200"/>
              </a:lnSpc>
              <a:buAutoNum type="arabicPeriod"/>
            </a:pP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AutoNum type="arabicPeriod"/>
            </a:pP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informal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yang </a:t>
            </a:r>
            <a:r>
              <a:rPr lang="en-US" dirty="0" err="1"/>
              <a:t>melewati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pergaulan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berdemokrasi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terjadap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sekitarnya</a:t>
            </a:r>
            <a:r>
              <a:rPr lang="en-US" dirty="0"/>
              <a:t>,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dirasakan</a:t>
            </a:r>
            <a:r>
              <a:rPr lang="en-US" dirty="0"/>
              <a:t> </a:t>
            </a:r>
            <a:r>
              <a:rPr lang="en-US" dirty="0" err="1"/>
              <a:t>hasilnya</a:t>
            </a:r>
            <a:r>
              <a:rPr lang="en-US" dirty="0"/>
              <a:t>. </a:t>
            </a: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AutoNum type="arabicPeriod"/>
            </a:pPr>
            <a:endParaRPr lang="en-US" dirty="0" smtClean="0"/>
          </a:p>
          <a:p>
            <a:pPr marL="355600" marR="5080" indent="-342900" algn="just">
              <a:lnSpc>
                <a:spcPct val="100200"/>
              </a:lnSpc>
              <a:buAutoNum type="arabicPeriod"/>
            </a:pPr>
            <a:r>
              <a:rPr lang="en-US" dirty="0" err="1"/>
              <a:t>Pendidikan</a:t>
            </a:r>
            <a:r>
              <a:rPr lang="en-US" dirty="0"/>
              <a:t> non formal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melewati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lingkugan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makro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diluar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variable </a:t>
            </a:r>
            <a:r>
              <a:rPr lang="en-US" dirty="0" err="1"/>
              <a:t>maupun</a:t>
            </a:r>
            <a:r>
              <a:rPr lang="en-US" dirty="0"/>
              <a:t> parameter yang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 </a:t>
            </a:r>
            <a:endParaRPr lang="en-US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8617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b="1" dirty="0">
                <a:solidFill>
                  <a:schemeClr val="bg1"/>
                </a:solidFill>
              </a:rPr>
              <a:t>Pendidikan demokrasi dibagi </a:t>
            </a:r>
            <a:r>
              <a:rPr lang="sv-SE" sz="2800" b="1" dirty="0" smtClean="0">
                <a:solidFill>
                  <a:schemeClr val="bg1"/>
                </a:solidFill>
              </a:rPr>
              <a:t>atas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800" b="1" dirty="0" smtClean="0">
                <a:solidFill>
                  <a:schemeClr val="bg1"/>
                </a:solidFill>
              </a:rPr>
              <a:t> </a:t>
            </a:r>
            <a:r>
              <a:rPr lang="sv-SE" sz="2800" b="1" dirty="0">
                <a:solidFill>
                  <a:schemeClr val="bg1"/>
                </a:solidFill>
              </a:rPr>
              <a:t>tiga bagian</a:t>
            </a:r>
            <a:endParaRPr lang="sv-SE" sz="2800" b="1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03916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39486" y="1341327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wahana</a:t>
            </a:r>
            <a:r>
              <a:rPr lang="en-US" sz="2400" dirty="0"/>
              <a:t> </a:t>
            </a:r>
            <a:r>
              <a:rPr lang="en-US" sz="2400" dirty="0" err="1"/>
              <a:t>substantis</a:t>
            </a:r>
            <a:r>
              <a:rPr lang="en-US" sz="2400" dirty="0"/>
              <a:t>, </a:t>
            </a:r>
            <a:r>
              <a:rPr lang="en-US" sz="2400" dirty="0" err="1"/>
              <a:t>pedagogis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sosial</a:t>
            </a:r>
            <a:r>
              <a:rPr lang="en-US" sz="2400" dirty="0"/>
              <a:t> cultural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cita-cita</a:t>
            </a:r>
            <a:r>
              <a:rPr lang="en-US" sz="2400" dirty="0"/>
              <a:t>, </a:t>
            </a:r>
            <a:r>
              <a:rPr lang="en-US" sz="2400" dirty="0" err="1"/>
              <a:t>nilai</a:t>
            </a:r>
            <a:r>
              <a:rPr lang="en-US" sz="2400" dirty="0"/>
              <a:t>, </a:t>
            </a:r>
            <a:r>
              <a:rPr lang="en-US" sz="2400" dirty="0" err="1"/>
              <a:t>konsep</a:t>
            </a:r>
            <a:r>
              <a:rPr lang="en-US" sz="2400" dirty="0"/>
              <a:t>, </a:t>
            </a:r>
            <a:r>
              <a:rPr lang="en-US" sz="2400" dirty="0" err="1"/>
              <a:t>perinsip</a:t>
            </a:r>
            <a:r>
              <a:rPr lang="en-US" sz="2400" dirty="0"/>
              <a:t>, </a:t>
            </a:r>
            <a:r>
              <a:rPr lang="en-US" sz="2400" dirty="0" err="1"/>
              <a:t>sikap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keterampilan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berkeh</a:t>
            </a:r>
            <a:r>
              <a:rPr lang="en-US" sz="2400" dirty="0"/>
              <a:t> </a:t>
            </a:r>
            <a:r>
              <a:rPr lang="en-US" sz="2400" dirty="0" err="1"/>
              <a:t>dupan</a:t>
            </a:r>
            <a:r>
              <a:rPr lang="en-US" sz="2400" dirty="0"/>
              <a:t> </a:t>
            </a:r>
            <a:r>
              <a:rPr lang="en-US" sz="2400" dirty="0" err="1"/>
              <a:t>berdemokrasi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berbagi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. </a:t>
            </a:r>
            <a:endParaRPr lang="en-US" sz="2400" dirty="0" smtClean="0"/>
          </a:p>
          <a:p>
            <a:pPr marL="12700" marR="5080" algn="just">
              <a:lnSpc>
                <a:spcPct val="100200"/>
              </a:lnSpc>
            </a:pPr>
            <a:endParaRPr lang="en-US" sz="2400" dirty="0"/>
          </a:p>
          <a:p>
            <a:pPr marL="12700" marR="5080" algn="just">
              <a:lnSpc>
                <a:spcPct val="100200"/>
              </a:lnSpc>
            </a:pP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proses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yang </a:t>
            </a:r>
            <a:r>
              <a:rPr lang="en-US" sz="2400" dirty="0" err="1"/>
              <a:t>benar</a:t>
            </a:r>
            <a:r>
              <a:rPr lang="en-US" sz="2400" dirty="0"/>
              <a:t>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sasaran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di </a:t>
            </a:r>
            <a:r>
              <a:rPr lang="en-US" sz="2400" dirty="0" err="1"/>
              <a:t>capai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mengajak</a:t>
            </a:r>
            <a:r>
              <a:rPr lang="en-US" sz="2400" dirty="0"/>
              <a:t> </a:t>
            </a:r>
            <a:r>
              <a:rPr lang="en-US" sz="2400" dirty="0" err="1"/>
              <a:t>warga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, </a:t>
            </a:r>
            <a:r>
              <a:rPr lang="en-US" sz="2400" dirty="0" err="1"/>
              <a:t>terutama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melaaksanakan</a:t>
            </a:r>
            <a:r>
              <a:rPr lang="en-US" sz="2400" dirty="0"/>
              <a:t> </a:t>
            </a:r>
            <a:r>
              <a:rPr lang="en-US" sz="2400" dirty="0" err="1"/>
              <a:t>pendidikan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benar</a:t>
            </a:r>
            <a:r>
              <a:rPr lang="en-US" sz="2400" dirty="0"/>
              <a:t>. 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Visi dan Misi Pendidikan Demokrasi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556963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72857" y="1465566"/>
            <a:ext cx="8496944" cy="24622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000" dirty="0" err="1"/>
              <a:t>Mengacu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yang </a:t>
            </a:r>
            <a:r>
              <a:rPr lang="en-US" sz="2000" dirty="0" err="1"/>
              <a:t>berkualitas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berperadaban</a:t>
            </a:r>
            <a:r>
              <a:rPr lang="en-US" sz="2000" dirty="0"/>
              <a:t>, </a:t>
            </a:r>
            <a:r>
              <a:rPr lang="en-US" sz="2000" dirty="0" err="1"/>
              <a:t>tercipta</a:t>
            </a:r>
            <a:r>
              <a:rPr lang="en-US" sz="2000" dirty="0"/>
              <a:t> </a:t>
            </a:r>
            <a:r>
              <a:rPr lang="en-US" sz="2000" dirty="0" err="1"/>
              <a:t>kondisi</a:t>
            </a:r>
            <a:r>
              <a:rPr lang="en-US" sz="2000" dirty="0"/>
              <a:t>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kesediaan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menerima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pandangan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sikap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yang </a:t>
            </a:r>
            <a:r>
              <a:rPr lang="en-US" sz="2000" dirty="0" err="1"/>
              <a:t>berbeda</a:t>
            </a:r>
            <a:r>
              <a:rPr lang="en-US" sz="2000" dirty="0"/>
              <a:t>. </a:t>
            </a:r>
          </a:p>
          <a:p>
            <a:pPr marL="12700" marR="5080" algn="just">
              <a:lnSpc>
                <a:spcPct val="100200"/>
              </a:lnSpc>
            </a:pP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/>
              <a:t>John Rawls </a:t>
            </a:r>
            <a:r>
              <a:rPr lang="en-US" sz="2000" dirty="0" err="1"/>
              <a:t>kewarganegaraan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meliputi</a:t>
            </a:r>
            <a:r>
              <a:rPr lang="en-US" sz="2000" dirty="0"/>
              <a:t> </a:t>
            </a:r>
            <a:r>
              <a:rPr lang="en-US" sz="2000" dirty="0" err="1"/>
              <a:t>tiga</a:t>
            </a:r>
            <a:r>
              <a:rPr lang="en-US" sz="2000" dirty="0"/>
              <a:t> </a:t>
            </a:r>
            <a:r>
              <a:rPr lang="en-US" sz="2000" dirty="0" err="1"/>
              <a:t>unsur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madani</a:t>
            </a:r>
            <a:r>
              <a:rPr lang="en-US" sz="2000" dirty="0"/>
              <a:t> :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– </a:t>
            </a:r>
            <a:r>
              <a:rPr lang="en-US" sz="2000" dirty="0"/>
              <a:t>Negara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netral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–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warga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dibimbing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keadilan</a:t>
            </a:r>
            <a:r>
              <a:rPr lang="en-US" sz="2000" dirty="0"/>
              <a:t> </a:t>
            </a:r>
            <a:r>
              <a:rPr lang="en-US" sz="2000" dirty="0" err="1"/>
              <a:t>tertinggi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– </a:t>
            </a:r>
            <a:r>
              <a:rPr lang="en-US" sz="2000" dirty="0" err="1"/>
              <a:t>Warga</a:t>
            </a:r>
            <a:r>
              <a:rPr lang="en-US" sz="2000" dirty="0"/>
              <a:t> </a:t>
            </a:r>
            <a:r>
              <a:rPr lang="en-US" sz="2000" dirty="0" err="1"/>
              <a:t>negara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memisahkan</a:t>
            </a:r>
            <a:r>
              <a:rPr lang="en-US" sz="2000" dirty="0"/>
              <a:t>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pribadi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Masyarakat Madani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57692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034093" y="1643056"/>
            <a:ext cx="532344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Konsep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dan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Prinsip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Demokrasi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63845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72857" y="1465566"/>
            <a:ext cx="8496944" cy="30777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000" dirty="0"/>
              <a:t>• </a:t>
            </a:r>
            <a:r>
              <a:rPr lang="en-US" sz="2000" dirty="0" err="1"/>
              <a:t>Kebebasan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mendirikan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ikut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• </a:t>
            </a:r>
            <a:r>
              <a:rPr lang="en-US" sz="2000" dirty="0" err="1"/>
              <a:t>Kebebasan</a:t>
            </a:r>
            <a:r>
              <a:rPr lang="en-US" sz="2000" dirty="0"/>
              <a:t> </a:t>
            </a:r>
            <a:r>
              <a:rPr lang="en-US" sz="2000" dirty="0" err="1"/>
              <a:t>menyatakan</a:t>
            </a:r>
            <a:r>
              <a:rPr lang="en-US" sz="2000" dirty="0"/>
              <a:t> </a:t>
            </a:r>
            <a:r>
              <a:rPr lang="en-US" sz="2000" dirty="0" err="1"/>
              <a:t>pendapat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•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memilih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•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dipilih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jabatan</a:t>
            </a:r>
            <a:r>
              <a:rPr lang="en-US" sz="2000" dirty="0"/>
              <a:t> </a:t>
            </a:r>
            <a:r>
              <a:rPr lang="en-US" sz="2000" dirty="0" err="1"/>
              <a:t>publik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•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pemimpin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bersaing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dukungan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suara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• </a:t>
            </a:r>
            <a:r>
              <a:rPr lang="en-US" sz="2000" dirty="0" err="1"/>
              <a:t>Hak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alternatif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• </a:t>
            </a:r>
            <a:r>
              <a:rPr lang="en-US" sz="2000" dirty="0" err="1"/>
              <a:t>Pemilu</a:t>
            </a:r>
            <a:r>
              <a:rPr lang="en-US" sz="2000" dirty="0"/>
              <a:t> yang </a:t>
            </a:r>
            <a:r>
              <a:rPr lang="en-US" sz="2000" dirty="0" err="1"/>
              <a:t>jurdil</a:t>
            </a:r>
            <a:r>
              <a:rPr lang="en-US" sz="2000" dirty="0"/>
              <a:t> </a:t>
            </a:r>
            <a:endParaRPr lang="en-US" sz="20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000" dirty="0" smtClean="0"/>
              <a:t>• </a:t>
            </a:r>
            <a:r>
              <a:rPr lang="en-US" sz="2000" dirty="0" err="1"/>
              <a:t>Adanya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yang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pemerintah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suara</a:t>
            </a:r>
            <a:r>
              <a:rPr lang="en-US" sz="2000" dirty="0"/>
              <a:t> yang </a:t>
            </a:r>
            <a:r>
              <a:rPr lang="en-US" sz="2000" dirty="0" err="1"/>
              <a:t>diperolehnya</a:t>
            </a:r>
            <a:r>
              <a:rPr lang="en-US" sz="2000" dirty="0"/>
              <a:t> </a:t>
            </a:r>
            <a:endParaRPr lang="en-US" sz="20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8 Kondisi yang Harus Tercipta dalam Menuju</a:t>
            </a:r>
          </a:p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Masyarakat Madani Menurut Robert A Dahl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521687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12989" y="-1"/>
            <a:ext cx="9144000" cy="1284994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089661" y="-2534135"/>
            <a:ext cx="750133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3" name="object 6"/>
          <p:cNvSpPr txBox="1"/>
          <p:nvPr/>
        </p:nvSpPr>
        <p:spPr>
          <a:xfrm>
            <a:off x="172857" y="1465566"/>
            <a:ext cx="8496944" cy="33239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 algn="just">
              <a:lnSpc>
                <a:spcPct val="100200"/>
              </a:lnSpc>
            </a:pPr>
            <a:r>
              <a:rPr lang="en-US" sz="2400" dirty="0"/>
              <a:t>• </a:t>
            </a:r>
            <a:r>
              <a:rPr lang="en-US" sz="2400" dirty="0" err="1"/>
              <a:t>Berperadaban</a:t>
            </a:r>
            <a:r>
              <a:rPr lang="en-US" sz="2400" dirty="0"/>
              <a:t> </a:t>
            </a:r>
            <a:r>
              <a:rPr lang="en-US" sz="2400" dirty="0" err="1"/>
              <a:t>maju</a:t>
            </a:r>
            <a:r>
              <a:rPr lang="en-US" sz="2400" dirty="0"/>
              <a:t> </a:t>
            </a:r>
            <a:endParaRPr lang="en-US" sz="24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, </a:t>
            </a:r>
            <a:r>
              <a:rPr lang="en-US" sz="2400" dirty="0" err="1"/>
              <a:t>demokratis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pluralistik,heterogen</a:t>
            </a:r>
            <a:r>
              <a:rPr lang="en-US" sz="2400" dirty="0"/>
              <a:t>. </a:t>
            </a:r>
            <a:endParaRPr lang="en-US" sz="24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Penguasaan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dominasi</a:t>
            </a:r>
            <a:r>
              <a:rPr lang="en-US" sz="2400" dirty="0"/>
              <a:t> </a:t>
            </a:r>
            <a:endParaRPr lang="en-US" sz="24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Membutuhkan</a:t>
            </a:r>
            <a:r>
              <a:rPr lang="en-US" sz="2400" dirty="0"/>
              <a:t> </a:t>
            </a:r>
            <a:r>
              <a:rPr lang="en-US" sz="2400" dirty="0" err="1"/>
              <a:t>pemimpin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dipercaya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penuh</a:t>
            </a:r>
            <a:r>
              <a:rPr lang="en-US" sz="2400" dirty="0"/>
              <a:t> </a:t>
            </a:r>
            <a:r>
              <a:rPr lang="en-US" sz="2400" dirty="0" err="1"/>
              <a:t>tanggungjawab</a:t>
            </a:r>
            <a:r>
              <a:rPr lang="en-US" sz="2400" dirty="0"/>
              <a:t> </a:t>
            </a:r>
            <a:endParaRPr lang="en-US" sz="24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kesederajatan</a:t>
            </a:r>
            <a:r>
              <a:rPr lang="en-US" sz="2400" dirty="0"/>
              <a:t>, </a:t>
            </a:r>
            <a:r>
              <a:rPr lang="en-US" sz="2400" dirty="0" err="1"/>
              <a:t>keadilan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keterbukaan</a:t>
            </a:r>
            <a:r>
              <a:rPr lang="en-US" sz="2400" dirty="0"/>
              <a:t> </a:t>
            </a:r>
            <a:endParaRPr lang="en-US" sz="24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Keseimbangan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penguasa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</a:t>
            </a:r>
            <a:endParaRPr lang="en-US" sz="24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Masyarakat</a:t>
            </a:r>
            <a:r>
              <a:rPr lang="en-US" sz="2400" dirty="0"/>
              <a:t> </a:t>
            </a:r>
            <a:r>
              <a:rPr lang="en-US" sz="2400" dirty="0" err="1"/>
              <a:t>realistis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menghadapi</a:t>
            </a:r>
            <a:r>
              <a:rPr lang="en-US" sz="2400" dirty="0"/>
              <a:t> </a:t>
            </a:r>
            <a:r>
              <a:rPr lang="en-US" sz="2400" dirty="0" err="1"/>
              <a:t>konflik</a:t>
            </a:r>
            <a:r>
              <a:rPr lang="en-US" sz="2400" dirty="0"/>
              <a:t> </a:t>
            </a:r>
            <a:endParaRPr lang="en-US" sz="2400" dirty="0" smtClean="0"/>
          </a:p>
          <a:p>
            <a:pPr marL="12700" marR="5080" algn="just">
              <a:lnSpc>
                <a:spcPct val="100200"/>
              </a:lnSpc>
            </a:pPr>
            <a:r>
              <a:rPr lang="en-US" sz="2400" dirty="0" smtClean="0"/>
              <a:t>• </a:t>
            </a:r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perbaikan</a:t>
            </a:r>
            <a:r>
              <a:rPr lang="en-US" sz="2400" dirty="0"/>
              <a:t> di </a:t>
            </a:r>
            <a:r>
              <a:rPr lang="en-US" sz="2400" dirty="0" err="1"/>
              <a:t>segala</a:t>
            </a:r>
            <a:r>
              <a:rPr lang="en-US" sz="2400" dirty="0"/>
              <a:t> </a:t>
            </a:r>
            <a:r>
              <a:rPr lang="en-US" sz="2400" dirty="0" err="1"/>
              <a:t>aspek</a:t>
            </a:r>
            <a:endParaRPr lang="en-US" sz="2400" dirty="0" smtClean="0"/>
          </a:p>
        </p:txBody>
      </p:sp>
      <p:sp>
        <p:nvSpPr>
          <p:cNvPr id="14" name="object 6"/>
          <p:cNvSpPr txBox="1"/>
          <p:nvPr/>
        </p:nvSpPr>
        <p:spPr>
          <a:xfrm>
            <a:off x="1156404" y="118612"/>
            <a:ext cx="7987596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065" marR="5080" algn="ctr">
              <a:lnSpc>
                <a:spcPct val="100000"/>
              </a:lnSpc>
              <a:tabLst>
                <a:tab pos="2774315" algn="l"/>
              </a:tabLst>
            </a:pPr>
            <a:r>
              <a:rPr lang="sv-SE" sz="2400" dirty="0" smtClean="0">
                <a:solidFill>
                  <a:schemeClr val="bg1"/>
                </a:solidFill>
                <a:latin typeface="Times New Roman"/>
                <a:cs typeface="Times New Roman"/>
              </a:rPr>
              <a:t>Karakteristik Masyarakat Madani</a:t>
            </a:r>
            <a:endParaRPr lang="sv-SE" sz="2400" dirty="0">
              <a:solidFill>
                <a:schemeClr val="bg1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59352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40551" y="1156632"/>
            <a:ext cx="8703449" cy="3378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Arti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Makna</a:t>
            </a:r>
            <a:r>
              <a:rPr lang="en-US" sz="2000" dirty="0"/>
              <a:t> </a:t>
            </a:r>
            <a:r>
              <a:rPr lang="en-US" sz="2000" dirty="0" err="1"/>
              <a:t>Demokrasi</a:t>
            </a:r>
            <a:r>
              <a:rPr lang="en-US" sz="2000" dirty="0"/>
              <a:t> </a:t>
            </a:r>
            <a:r>
              <a:rPr lang="en-US" sz="2000" dirty="0" err="1"/>
              <a:t>Demokrasi</a:t>
            </a:r>
            <a:r>
              <a:rPr lang="en-US" sz="2000" dirty="0"/>
              <a:t> </a:t>
            </a:r>
            <a:r>
              <a:rPr lang="en-US" sz="2000" dirty="0" err="1"/>
              <a:t>berasal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kata </a:t>
            </a:r>
            <a:r>
              <a:rPr lang="en-US" sz="2000" dirty="0" err="1"/>
              <a:t>Yunani</a:t>
            </a:r>
            <a:r>
              <a:rPr lang="en-US" sz="2000" dirty="0"/>
              <a:t> demos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kratos</a:t>
            </a:r>
            <a:r>
              <a:rPr lang="en-US" sz="2000" dirty="0"/>
              <a:t>. Demos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, </a:t>
            </a:r>
            <a:r>
              <a:rPr lang="en-US" sz="2000" dirty="0" err="1"/>
              <a:t>kratos</a:t>
            </a:r>
            <a:r>
              <a:rPr lang="en-US" sz="2000" dirty="0"/>
              <a:t> </a:t>
            </a:r>
            <a:r>
              <a:rPr lang="en-US" sz="2000" dirty="0" err="1"/>
              <a:t>berarti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. </a:t>
            </a:r>
            <a:r>
              <a:rPr lang="en-US" sz="2000" dirty="0" err="1"/>
              <a:t>Jadi</a:t>
            </a:r>
            <a:r>
              <a:rPr lang="en-US" sz="2000" dirty="0"/>
              <a:t>, </a:t>
            </a:r>
            <a:r>
              <a:rPr lang="en-US" sz="2000" dirty="0" err="1"/>
              <a:t>demokrasi</a:t>
            </a:r>
            <a:r>
              <a:rPr lang="en-US" sz="2000" dirty="0"/>
              <a:t>,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 yang </a:t>
            </a:r>
            <a:r>
              <a:rPr lang="en-US" sz="2000" dirty="0" err="1"/>
              <a:t>rakyatnya</a:t>
            </a:r>
            <a:r>
              <a:rPr lang="en-US" sz="2000" dirty="0"/>
              <a:t> </a:t>
            </a:r>
            <a:r>
              <a:rPr lang="en-US" sz="2000" dirty="0" err="1"/>
              <a:t>memegang</a:t>
            </a:r>
            <a:r>
              <a:rPr lang="en-US" sz="2000" dirty="0"/>
              <a:t> </a:t>
            </a:r>
            <a:r>
              <a:rPr lang="en-US" sz="2000" dirty="0" err="1"/>
              <a:t>peranan</a:t>
            </a:r>
            <a:r>
              <a:rPr lang="en-US" sz="2000" dirty="0"/>
              <a:t> yang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.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gagasan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,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ditarik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pokok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: </a:t>
            </a:r>
            <a:endParaRPr lang="en-US" sz="2000" dirty="0" smtClean="0"/>
          </a:p>
          <a:p>
            <a:pPr marL="469900" marR="5080" indent="-457200">
              <a:lnSpc>
                <a:spcPct val="123200"/>
              </a:lnSpc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 smtClean="0"/>
              <a:t>Pengakuan</a:t>
            </a:r>
            <a:r>
              <a:rPr lang="en-US" sz="2000" dirty="0" smtClean="0"/>
              <a:t> </a:t>
            </a:r>
            <a:r>
              <a:rPr lang="en-US" sz="2000" dirty="0" err="1"/>
              <a:t>partisipasi</a:t>
            </a:r>
            <a:r>
              <a:rPr lang="en-US" sz="2000" dirty="0"/>
              <a:t> di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. </a:t>
            </a:r>
            <a:r>
              <a:rPr lang="en-US" sz="2000" dirty="0" err="1"/>
              <a:t>Misalnya</a:t>
            </a:r>
            <a:r>
              <a:rPr lang="en-US" sz="2000" dirty="0"/>
              <a:t>, </a:t>
            </a:r>
            <a:r>
              <a:rPr lang="en-US" sz="2000" dirty="0" err="1"/>
              <a:t>pemilihan</a:t>
            </a:r>
            <a:r>
              <a:rPr lang="en-US" sz="2000" dirty="0"/>
              <a:t> </a:t>
            </a:r>
            <a:r>
              <a:rPr lang="en-US" sz="2000" dirty="0" err="1"/>
              <a:t>wakil-wakil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perwakilan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bebas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rahasia</a:t>
            </a:r>
            <a:r>
              <a:rPr lang="en-US" sz="2000" dirty="0"/>
              <a:t>. </a:t>
            </a:r>
            <a:endParaRPr lang="en-US" sz="2000" dirty="0" smtClean="0"/>
          </a:p>
          <a:p>
            <a:pPr marL="469900" marR="5080" indent="-457200">
              <a:lnSpc>
                <a:spcPct val="123200"/>
              </a:lnSpc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 smtClean="0"/>
              <a:t>Pengakuan</a:t>
            </a:r>
            <a:r>
              <a:rPr lang="en-US" sz="2000" dirty="0" smtClean="0"/>
              <a:t> </a:t>
            </a:r>
            <a:r>
              <a:rPr lang="en-US" sz="2000" dirty="0" err="1"/>
              <a:t>hakikat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martabat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. </a:t>
            </a:r>
            <a:r>
              <a:rPr lang="en-US" sz="2000" dirty="0" err="1"/>
              <a:t>Misalnya</a:t>
            </a:r>
            <a:r>
              <a:rPr lang="en-US" sz="2000" dirty="0"/>
              <a:t>,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melindungi</a:t>
            </a:r>
            <a:r>
              <a:rPr lang="en-US" sz="2000" dirty="0"/>
              <a:t> </a:t>
            </a:r>
            <a:r>
              <a:rPr lang="en-US" sz="2000" dirty="0" err="1"/>
              <a:t>hak-hak</a:t>
            </a:r>
            <a:r>
              <a:rPr lang="en-US" sz="2000" dirty="0"/>
              <a:t> </a:t>
            </a:r>
            <a:r>
              <a:rPr lang="en-US" sz="2000" dirty="0" err="1"/>
              <a:t>asasi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demi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bersama</a:t>
            </a:r>
            <a:r>
              <a:rPr lang="en-US" sz="2000" dirty="0"/>
              <a:t>.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6636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325650" y="1623203"/>
            <a:ext cx="451322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Prinsip-Prinsip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Demokrasi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676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40551" y="1156632"/>
            <a:ext cx="8703449" cy="31457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400" dirty="0"/>
              <a:t>Abraham Lincoln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government of the people, by the people, and for the people. </a:t>
            </a:r>
            <a:endParaRPr lang="en-US" sz="24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400" dirty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400" dirty="0" smtClean="0"/>
              <a:t>2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: </a:t>
            </a:r>
            <a:endParaRPr lang="en-US" sz="24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400" dirty="0" smtClean="0"/>
          </a:p>
          <a:p>
            <a:pPr marL="469900" marR="5080" indent="-457200">
              <a:lnSpc>
                <a:spcPct val="123200"/>
              </a:lnSpc>
              <a:buAutoNum type="arabicParenR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400" dirty="0" err="1" smtClean="0"/>
              <a:t>Kebebasan</a:t>
            </a:r>
            <a:r>
              <a:rPr lang="en-US" sz="2400" dirty="0" smtClean="0"/>
              <a:t>/</a:t>
            </a:r>
            <a:r>
              <a:rPr lang="en-US" sz="2400" dirty="0" err="1" smtClean="0"/>
              <a:t>persamaan</a:t>
            </a:r>
            <a:r>
              <a:rPr lang="en-US" sz="2400" dirty="0" smtClean="0"/>
              <a:t> </a:t>
            </a:r>
            <a:r>
              <a:rPr lang="en-US" sz="2400" dirty="0"/>
              <a:t>(freedom/equality) </a:t>
            </a:r>
            <a:endParaRPr lang="en-US" sz="2400" dirty="0" smtClean="0"/>
          </a:p>
          <a:p>
            <a:pPr marL="469900" marR="5080" indent="-457200">
              <a:lnSpc>
                <a:spcPct val="123200"/>
              </a:lnSpc>
              <a:buAutoNum type="arabicParenR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400" dirty="0" err="1" smtClean="0"/>
              <a:t>Kedaulatan</a:t>
            </a:r>
            <a:r>
              <a:rPr lang="en-US" sz="2400" dirty="0" smtClean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(peoples sovereignty)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880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13580" y="1142989"/>
            <a:ext cx="8703449" cy="33312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1600" dirty="0" err="1"/>
              <a:t>Prinsip-prinsip</a:t>
            </a:r>
            <a:r>
              <a:rPr lang="en-US" sz="1600" dirty="0"/>
              <a:t> </a:t>
            </a:r>
            <a:r>
              <a:rPr lang="en-US" sz="1600" dirty="0" err="1"/>
              <a:t>Demokrasi</a:t>
            </a:r>
            <a:r>
              <a:rPr lang="en-US" sz="1600" dirty="0"/>
              <a:t> </a:t>
            </a:r>
            <a:r>
              <a:rPr lang="en-US" sz="1600" dirty="0" err="1"/>
              <a:t>yakni</a:t>
            </a:r>
            <a:r>
              <a:rPr lang="en-US" sz="1600" dirty="0"/>
              <a:t>: </a:t>
            </a:r>
            <a:endParaRPr lang="en-US" sz="16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1600" dirty="0" smtClean="0"/>
              <a:t>o </a:t>
            </a:r>
            <a:r>
              <a:rPr lang="en-US" sz="1600" dirty="0"/>
              <a:t>“</a:t>
            </a:r>
            <a:r>
              <a:rPr lang="en-US" sz="1600" dirty="0" err="1"/>
              <a:t>Kedaulatan</a:t>
            </a:r>
            <a:r>
              <a:rPr lang="en-US" sz="1600" dirty="0"/>
              <a:t> Rakyat , </a:t>
            </a:r>
            <a:endParaRPr lang="en-US" sz="16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1600" dirty="0" smtClean="0"/>
              <a:t>o </a:t>
            </a:r>
            <a:r>
              <a:rPr lang="en-US" sz="1600" dirty="0" err="1"/>
              <a:t>Pemerintah</a:t>
            </a:r>
            <a:r>
              <a:rPr lang="en-US" sz="1600" dirty="0"/>
              <a:t> </a:t>
            </a:r>
            <a:r>
              <a:rPr lang="en-US" sz="1600" dirty="0" err="1"/>
              <a:t>berdasarkan</a:t>
            </a:r>
            <a:r>
              <a:rPr lang="en-US" sz="1600" dirty="0"/>
              <a:t> </a:t>
            </a:r>
            <a:r>
              <a:rPr lang="en-US" sz="1600" dirty="0" err="1"/>
              <a:t>persetujuan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yang </a:t>
            </a:r>
            <a:r>
              <a:rPr lang="en-US" sz="1600" dirty="0" err="1"/>
              <a:t>diperintah</a:t>
            </a:r>
            <a:r>
              <a:rPr lang="en-US" sz="1600" dirty="0"/>
              <a:t>, </a:t>
            </a:r>
            <a:endParaRPr lang="en-US" sz="16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1600" dirty="0" smtClean="0"/>
              <a:t>o </a:t>
            </a:r>
            <a:r>
              <a:rPr lang="en-US" sz="1600" dirty="0" err="1"/>
              <a:t>Kekuasaan</a:t>
            </a:r>
            <a:r>
              <a:rPr lang="en-US" sz="1600" dirty="0"/>
              <a:t> </a:t>
            </a:r>
            <a:r>
              <a:rPr lang="en-US" sz="1600" dirty="0" err="1"/>
              <a:t>mayoritas</a:t>
            </a:r>
            <a:r>
              <a:rPr lang="en-US" sz="1600" dirty="0"/>
              <a:t>, </a:t>
            </a:r>
            <a:endParaRPr lang="en-US" sz="16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1600" dirty="0" err="1" smtClean="0"/>
              <a:t>oHak-hak</a:t>
            </a:r>
            <a:r>
              <a:rPr lang="en-US" sz="1600" dirty="0" smtClean="0"/>
              <a:t> </a:t>
            </a:r>
            <a:r>
              <a:rPr lang="en-US" sz="1600" dirty="0" err="1"/>
              <a:t>minoritas</a:t>
            </a:r>
            <a:r>
              <a:rPr lang="en-US" sz="1600" dirty="0" smtClean="0"/>
              <a:t>,</a:t>
            </a:r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1600" dirty="0" err="1" smtClean="0"/>
              <a:t>oJaminan</a:t>
            </a:r>
            <a:r>
              <a:rPr lang="en-US" sz="1600" dirty="0" smtClean="0"/>
              <a:t> </a:t>
            </a:r>
            <a:r>
              <a:rPr lang="en-US" sz="1600" dirty="0" err="1"/>
              <a:t>Hak</a:t>
            </a:r>
            <a:r>
              <a:rPr lang="en-US" sz="1600" dirty="0"/>
              <a:t> </a:t>
            </a:r>
            <a:r>
              <a:rPr lang="en-US" sz="1600" dirty="0" err="1"/>
              <a:t>Asasi</a:t>
            </a:r>
            <a:r>
              <a:rPr lang="en-US" sz="1600" dirty="0"/>
              <a:t> </a:t>
            </a:r>
            <a:r>
              <a:rPr lang="en-US" sz="1600" dirty="0" err="1"/>
              <a:t>Manusia</a:t>
            </a:r>
            <a:r>
              <a:rPr lang="en-US" sz="1600" dirty="0"/>
              <a:t>, </a:t>
            </a:r>
            <a:endParaRPr lang="en-US" sz="16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1600" dirty="0" err="1" smtClean="0"/>
              <a:t>oPemilihan</a:t>
            </a:r>
            <a:r>
              <a:rPr lang="en-US" sz="1600" dirty="0" smtClean="0"/>
              <a:t> </a:t>
            </a:r>
            <a:r>
              <a:rPr lang="en-US" sz="1600" dirty="0"/>
              <a:t>yang </a:t>
            </a:r>
            <a:r>
              <a:rPr lang="en-US" sz="1600" dirty="0" err="1"/>
              <a:t>bebas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jujur</a:t>
            </a:r>
            <a:r>
              <a:rPr lang="en-US" sz="1600" dirty="0"/>
              <a:t>, </a:t>
            </a:r>
            <a:endParaRPr lang="en-US" sz="16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1600" dirty="0" err="1" smtClean="0"/>
              <a:t>oPersamaan</a:t>
            </a:r>
            <a:r>
              <a:rPr lang="en-US" sz="1600" dirty="0" smtClean="0"/>
              <a:t> </a:t>
            </a:r>
            <a:r>
              <a:rPr lang="en-US" sz="1600" dirty="0"/>
              <a:t>di </a:t>
            </a:r>
            <a:r>
              <a:rPr lang="en-US" sz="1600" dirty="0" err="1"/>
              <a:t>depan</a:t>
            </a:r>
            <a:r>
              <a:rPr lang="en-US" sz="1600" dirty="0"/>
              <a:t> </a:t>
            </a:r>
            <a:r>
              <a:rPr lang="en-US" sz="1600" dirty="0" err="1"/>
              <a:t>hukum</a:t>
            </a:r>
            <a:r>
              <a:rPr lang="en-US" sz="1600" dirty="0"/>
              <a:t>, </a:t>
            </a:r>
            <a:endParaRPr lang="en-US" sz="16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1600" dirty="0" err="1" smtClean="0"/>
              <a:t>oProses</a:t>
            </a:r>
            <a:r>
              <a:rPr lang="en-US" sz="1600" dirty="0" smtClean="0"/>
              <a:t> </a:t>
            </a:r>
            <a:r>
              <a:rPr lang="en-US" sz="1600" dirty="0" err="1"/>
              <a:t>hukum</a:t>
            </a:r>
            <a:r>
              <a:rPr lang="en-US" sz="1600" dirty="0"/>
              <a:t> yang </a:t>
            </a:r>
            <a:r>
              <a:rPr lang="en-US" sz="1600" dirty="0" err="1"/>
              <a:t>wajar</a:t>
            </a:r>
            <a:r>
              <a:rPr lang="en-US" sz="1600" dirty="0"/>
              <a:t>, </a:t>
            </a:r>
            <a:endParaRPr lang="en-US" sz="16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1600" dirty="0" err="1" smtClean="0"/>
              <a:t>oPembatasan</a:t>
            </a:r>
            <a:r>
              <a:rPr lang="en-US" sz="1600" dirty="0" smtClean="0"/>
              <a:t> </a:t>
            </a:r>
            <a:r>
              <a:rPr lang="en-US" sz="1600" dirty="0" err="1"/>
              <a:t>pemerintahan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konstitusional</a:t>
            </a:r>
            <a:r>
              <a:rPr lang="en-US" sz="1600" dirty="0"/>
              <a:t>, </a:t>
            </a:r>
            <a:endParaRPr lang="en-US" sz="1600" dirty="0" smtClean="0"/>
          </a:p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1600" dirty="0" err="1" smtClean="0"/>
              <a:t>oPluralisme</a:t>
            </a:r>
            <a:r>
              <a:rPr lang="en-US" sz="1600" dirty="0" smtClean="0"/>
              <a:t> </a:t>
            </a:r>
            <a:r>
              <a:rPr lang="en-US" sz="1600" dirty="0" err="1"/>
              <a:t>Sosial</a:t>
            </a:r>
            <a:r>
              <a:rPr lang="en-US" sz="1600" dirty="0"/>
              <a:t>, </a:t>
            </a:r>
            <a:r>
              <a:rPr lang="en-US" sz="1600" dirty="0" err="1"/>
              <a:t>Ekonomi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politik</a:t>
            </a:r>
            <a:r>
              <a:rPr lang="en-US" sz="1600" dirty="0"/>
              <a:t>,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Nilai-nilai</a:t>
            </a:r>
            <a:r>
              <a:rPr lang="en-US" sz="1600" dirty="0"/>
              <a:t> </a:t>
            </a:r>
            <a:r>
              <a:rPr lang="en-US" sz="1600" dirty="0" err="1"/>
              <a:t>toleransi</a:t>
            </a:r>
            <a:r>
              <a:rPr lang="en-US" sz="1600" dirty="0"/>
              <a:t>, </a:t>
            </a:r>
            <a:r>
              <a:rPr lang="en-US" sz="1600" dirty="0" err="1"/>
              <a:t>Pragmatisme</a:t>
            </a:r>
            <a:r>
              <a:rPr lang="en-US" sz="1600" dirty="0"/>
              <a:t>, </a:t>
            </a:r>
            <a:r>
              <a:rPr lang="en-US" sz="1600" dirty="0" err="1"/>
              <a:t>Kerjasama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mufakat</a:t>
            </a:r>
            <a:r>
              <a:rPr lang="en-US" sz="1600" dirty="0"/>
              <a:t>.” 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525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Kewarganegaraan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590085" y="1623203"/>
            <a:ext cx="398436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Jenis-Jenis</a:t>
            </a:r>
            <a:r>
              <a:rPr lang="en-US" sz="24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4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Demokrasi</a:t>
            </a:r>
            <a:endParaRPr lang="en-US" sz="2400" dirty="0" smtClean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094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-9988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-33617"/>
            <a:ext cx="2714612" cy="566956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144507" y="-2651945"/>
            <a:ext cx="640440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16" name="object 10"/>
          <p:cNvSpPr txBox="1"/>
          <p:nvPr/>
        </p:nvSpPr>
        <p:spPr>
          <a:xfrm>
            <a:off x="478692" y="1326915"/>
            <a:ext cx="8703449" cy="29999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marR="5080">
              <a:lnSpc>
                <a:spcPct val="123200"/>
              </a:lnSpc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/>
              <a:t>Demokrasi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menyampaikan</a:t>
            </a:r>
            <a:r>
              <a:rPr lang="en-US" sz="2000" dirty="0"/>
              <a:t> </a:t>
            </a:r>
            <a:r>
              <a:rPr lang="en-US" sz="2000" dirty="0" err="1"/>
              <a:t>pendapat</a:t>
            </a:r>
            <a:r>
              <a:rPr lang="en-US" sz="2000" dirty="0"/>
              <a:t> </a:t>
            </a:r>
            <a:r>
              <a:rPr lang="en-US" sz="2000" dirty="0" err="1"/>
              <a:t>terbagi</a:t>
            </a:r>
            <a:r>
              <a:rPr lang="en-US" sz="2000" dirty="0"/>
              <a:t> </a:t>
            </a:r>
            <a:r>
              <a:rPr lang="en-US" sz="2000" dirty="0" err="1"/>
              <a:t>kedalam</a:t>
            </a:r>
            <a:r>
              <a:rPr lang="en-US" sz="2000" dirty="0"/>
              <a:t> </a:t>
            </a:r>
            <a:r>
              <a:rPr lang="en-US" sz="2000" dirty="0" smtClean="0"/>
              <a:t>:</a:t>
            </a:r>
          </a:p>
          <a:p>
            <a:pPr marL="469900" marR="5080" indent="-457200">
              <a:lnSpc>
                <a:spcPct val="123200"/>
              </a:lnSpc>
              <a:buFont typeface="+mj-lt"/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smtClean="0"/>
              <a:t> </a:t>
            </a:r>
            <a:r>
              <a:rPr lang="en-US" sz="2000" dirty="0" err="1" smtClean="0"/>
              <a:t>Demokrasi</a:t>
            </a:r>
            <a:r>
              <a:rPr lang="en-US" sz="2000" dirty="0" smtClean="0"/>
              <a:t> </a:t>
            </a:r>
            <a:r>
              <a:rPr lang="en-US" sz="2000" dirty="0" err="1"/>
              <a:t>langsung</a:t>
            </a:r>
            <a:r>
              <a:rPr lang="en-US" sz="2000" dirty="0"/>
              <a:t>,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demokrasi</a:t>
            </a:r>
            <a:r>
              <a:rPr lang="en-US" sz="2000" dirty="0"/>
              <a:t> </a:t>
            </a:r>
            <a:r>
              <a:rPr lang="en-US" sz="2000" dirty="0" err="1"/>
              <a:t>langsung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diikutsertakan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proses </a:t>
            </a:r>
            <a:r>
              <a:rPr lang="en-US" sz="2000" dirty="0" err="1"/>
              <a:t>pengambilan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menjalankan</a:t>
            </a:r>
            <a:r>
              <a:rPr lang="en-US" sz="2000" dirty="0"/>
              <a:t> </a:t>
            </a:r>
            <a:r>
              <a:rPr lang="en-US" sz="2000" dirty="0" err="1"/>
              <a:t>kebijakan</a:t>
            </a:r>
            <a:r>
              <a:rPr lang="en-US" sz="2000" dirty="0"/>
              <a:t> </a:t>
            </a:r>
            <a:r>
              <a:rPr lang="en-US" sz="2000" dirty="0" err="1"/>
              <a:t>pemerintahan</a:t>
            </a:r>
            <a:r>
              <a:rPr lang="en-US" sz="2000" dirty="0"/>
              <a:t>. </a:t>
            </a:r>
            <a:endParaRPr lang="en-US" sz="2000" dirty="0" smtClean="0"/>
          </a:p>
          <a:p>
            <a:pPr marL="469900" marR="5080" indent="-457200">
              <a:lnSpc>
                <a:spcPct val="123200"/>
              </a:lnSpc>
              <a:buFont typeface="+mj-lt"/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endParaRPr lang="en-US" sz="2000" dirty="0" smtClean="0"/>
          </a:p>
          <a:p>
            <a:pPr marL="469900" marR="5080" indent="-457200">
              <a:lnSpc>
                <a:spcPct val="123200"/>
              </a:lnSpc>
              <a:buFont typeface="+mj-lt"/>
              <a:buAutoNum type="arabicPeriod"/>
              <a:tabLst>
                <a:tab pos="525145" algn="l"/>
                <a:tab pos="2879725" algn="l"/>
                <a:tab pos="5113655" algn="l"/>
                <a:tab pos="5343525" algn="l"/>
                <a:tab pos="5944235" algn="l"/>
                <a:tab pos="7479665" algn="l"/>
                <a:tab pos="7635875" algn="l"/>
                <a:tab pos="8183245" algn="l"/>
              </a:tabLst>
            </a:pPr>
            <a:r>
              <a:rPr lang="en-US" sz="2000" dirty="0" err="1" smtClean="0"/>
              <a:t>Demokrasi</a:t>
            </a:r>
            <a:r>
              <a:rPr lang="en-US" sz="2000" dirty="0" smtClean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langsung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demokrasi</a:t>
            </a:r>
            <a:r>
              <a:rPr lang="en-US" sz="2000" dirty="0"/>
              <a:t> </a:t>
            </a:r>
            <a:r>
              <a:rPr lang="en-US" sz="2000" dirty="0" err="1"/>
              <a:t>perwakilan</a:t>
            </a:r>
            <a:r>
              <a:rPr lang="en-US" sz="2000" dirty="0"/>
              <a:t>.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demokrasi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dijalankan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wakil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yang </a:t>
            </a:r>
            <a:r>
              <a:rPr lang="en-US" sz="2000" dirty="0" err="1"/>
              <a:t>dipilih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pemilu</a:t>
            </a:r>
            <a:r>
              <a:rPr lang="en-US" sz="2000" dirty="0"/>
              <a:t>. Rakyat </a:t>
            </a:r>
            <a:r>
              <a:rPr lang="en-US" sz="2000" dirty="0" err="1"/>
              <a:t>memilih</a:t>
            </a:r>
            <a:r>
              <a:rPr lang="en-US" sz="2000" dirty="0"/>
              <a:t> </a:t>
            </a:r>
            <a:r>
              <a:rPr lang="en-US" sz="2000" dirty="0" err="1"/>
              <a:t>wakilnya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Aspirasi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</a:t>
            </a:r>
            <a:r>
              <a:rPr lang="en-US" sz="2000" dirty="0" err="1"/>
              <a:t>disalurkan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wakil-wakil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 yang </a:t>
            </a:r>
            <a:r>
              <a:rPr lang="en-US" sz="2000" dirty="0" err="1"/>
              <a:t>duduk</a:t>
            </a:r>
            <a:r>
              <a:rPr lang="en-US" sz="2000" dirty="0"/>
              <a:t> di </a:t>
            </a:r>
            <a:r>
              <a:rPr lang="en-US" sz="2000" dirty="0" err="1"/>
              <a:t>lembaga</a:t>
            </a:r>
            <a:r>
              <a:rPr lang="en-US" sz="2000" dirty="0"/>
              <a:t> </a:t>
            </a:r>
            <a:r>
              <a:rPr lang="en-US" sz="2000" dirty="0" err="1"/>
              <a:t>perwakilan</a:t>
            </a:r>
            <a:r>
              <a:rPr lang="en-US" sz="2000" dirty="0"/>
              <a:t> </a:t>
            </a:r>
            <a:r>
              <a:rPr lang="en-US" sz="2000" dirty="0" err="1"/>
              <a:t>rakyat</a:t>
            </a:r>
            <a:r>
              <a:rPr lang="en-US" sz="2000" dirty="0"/>
              <a:t>.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042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1432</Words>
  <Application>Microsoft Office PowerPoint</Application>
  <PresentationFormat>On-screen Show (16:9)</PresentationFormat>
  <Paragraphs>188</Paragraphs>
  <Slides>32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Hp</cp:lastModifiedBy>
  <cp:revision>138</cp:revision>
  <dcterms:created xsi:type="dcterms:W3CDTF">2022-09-03T23:08:24Z</dcterms:created>
  <dcterms:modified xsi:type="dcterms:W3CDTF">2023-08-21T10:09:28Z</dcterms:modified>
</cp:coreProperties>
</file>