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20" r:id="rId3"/>
    <p:sldId id="321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1" r:id="rId14"/>
    <p:sldId id="332" r:id="rId15"/>
    <p:sldId id="272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7F"/>
    <a:srgbClr val="00FF7F"/>
    <a:srgbClr val="006498"/>
    <a:srgbClr val="FF2D87"/>
    <a:srgbClr val="FF57D2"/>
    <a:srgbClr val="004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516" y="-2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063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80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0268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1556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1931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7058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9558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871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02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0720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4066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111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1154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5406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4094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631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356853" y="1643056"/>
            <a:ext cx="4677884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PENEGAKKAN HUKUM</a:t>
            </a:r>
          </a:p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YANG</a:t>
            </a:r>
          </a:p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BERKEADILAN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220275" y="1166513"/>
            <a:ext cx="8703449" cy="3354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pertimbangannya</a:t>
            </a:r>
            <a:r>
              <a:rPr lang="en-US" sz="1600" dirty="0"/>
              <a:t>, UU No. 48 </a:t>
            </a:r>
            <a:r>
              <a:rPr lang="en-US" sz="1600" dirty="0" err="1"/>
              <a:t>Tahun</a:t>
            </a:r>
            <a:r>
              <a:rPr lang="en-US" sz="1600" dirty="0"/>
              <a:t> 2009 </a:t>
            </a:r>
            <a:r>
              <a:rPr lang="en-US" sz="1600" dirty="0" err="1"/>
              <a:t>tentang</a:t>
            </a:r>
            <a:r>
              <a:rPr lang="en-US" sz="1600" dirty="0"/>
              <a:t> </a:t>
            </a:r>
            <a:r>
              <a:rPr lang="en-US" sz="1600" dirty="0" err="1"/>
              <a:t>Kekuasaan</a:t>
            </a:r>
            <a:r>
              <a:rPr lang="en-US" sz="1600" dirty="0"/>
              <a:t> </a:t>
            </a:r>
            <a:r>
              <a:rPr lang="en-US" sz="1600" dirty="0" err="1"/>
              <a:t>Kehakiman</a:t>
            </a:r>
            <a:r>
              <a:rPr lang="en-US" sz="1600" dirty="0"/>
              <a:t> </a:t>
            </a:r>
            <a:r>
              <a:rPr lang="en-US" sz="1600" dirty="0" err="1"/>
              <a:t>dinyatakan</a:t>
            </a:r>
            <a:r>
              <a:rPr lang="en-US" sz="1600" dirty="0"/>
              <a:t> </a:t>
            </a:r>
            <a:r>
              <a:rPr lang="en-US" sz="1600" dirty="0" err="1"/>
              <a:t>bahwa</a:t>
            </a:r>
            <a:r>
              <a:rPr lang="en-US" sz="1600" dirty="0"/>
              <a:t> “</a:t>
            </a:r>
            <a:r>
              <a:rPr lang="en-US" sz="1600" dirty="0" err="1"/>
              <a:t>kekuasaan</a:t>
            </a:r>
            <a:r>
              <a:rPr lang="en-US" sz="1600" dirty="0"/>
              <a:t> </a:t>
            </a:r>
            <a:r>
              <a:rPr lang="en-US" sz="1600" dirty="0" err="1"/>
              <a:t>kehakiman</a:t>
            </a:r>
            <a:r>
              <a:rPr lang="en-US" sz="1600" dirty="0"/>
              <a:t> </a:t>
            </a:r>
            <a:r>
              <a:rPr lang="en-US" sz="1600" dirty="0" err="1"/>
              <a:t>dilakukan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</a:t>
            </a:r>
            <a:r>
              <a:rPr lang="en-US" sz="1600" dirty="0" err="1"/>
              <a:t>sebuah</a:t>
            </a:r>
            <a:r>
              <a:rPr lang="en-US" sz="1600" dirty="0"/>
              <a:t> </a:t>
            </a:r>
            <a:r>
              <a:rPr lang="en-US" sz="1600" dirty="0" err="1"/>
              <a:t>Mahkamah</a:t>
            </a:r>
            <a:r>
              <a:rPr lang="en-US" sz="1600" dirty="0"/>
              <a:t> </a:t>
            </a:r>
            <a:r>
              <a:rPr lang="en-US" sz="1600" dirty="0" err="1"/>
              <a:t>Agung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badan</a:t>
            </a:r>
            <a:r>
              <a:rPr lang="en-US" sz="1600" dirty="0"/>
              <a:t> </a:t>
            </a:r>
            <a:r>
              <a:rPr lang="en-US" sz="1600" dirty="0" err="1"/>
              <a:t>peradilan</a:t>
            </a:r>
            <a:r>
              <a:rPr lang="en-US" sz="1600" dirty="0"/>
              <a:t> yang </a:t>
            </a:r>
            <a:r>
              <a:rPr lang="en-US" sz="1600" dirty="0" err="1"/>
              <a:t>berada</a:t>
            </a:r>
            <a:r>
              <a:rPr lang="en-US" sz="1600" dirty="0"/>
              <a:t> di </a:t>
            </a:r>
            <a:r>
              <a:rPr lang="en-US" sz="1600" dirty="0" err="1"/>
              <a:t>bawahnya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lingkungan</a:t>
            </a:r>
            <a:r>
              <a:rPr lang="en-US" sz="1600" dirty="0"/>
              <a:t> </a:t>
            </a:r>
            <a:r>
              <a:rPr lang="en-US" sz="1600" dirty="0" err="1"/>
              <a:t>peradilan</a:t>
            </a:r>
            <a:r>
              <a:rPr lang="en-US" sz="1600" dirty="0"/>
              <a:t> </a:t>
            </a:r>
            <a:r>
              <a:rPr lang="en-US" sz="1600" dirty="0" err="1"/>
              <a:t>umum</a:t>
            </a:r>
            <a:r>
              <a:rPr lang="en-US" sz="1600" dirty="0"/>
              <a:t>, </a:t>
            </a:r>
            <a:r>
              <a:rPr lang="en-US" sz="1600" dirty="0" err="1"/>
              <a:t>lingkungan</a:t>
            </a:r>
            <a:r>
              <a:rPr lang="en-US" sz="1600" dirty="0"/>
              <a:t> </a:t>
            </a:r>
            <a:r>
              <a:rPr lang="en-US" sz="1600" dirty="0" err="1"/>
              <a:t>peradilan</a:t>
            </a:r>
            <a:r>
              <a:rPr lang="en-US" sz="1600" dirty="0"/>
              <a:t> agama, </a:t>
            </a:r>
            <a:r>
              <a:rPr lang="en-US" sz="1600" dirty="0" err="1"/>
              <a:t>lingkungan</a:t>
            </a:r>
            <a:r>
              <a:rPr lang="en-US" sz="1600" dirty="0"/>
              <a:t> </a:t>
            </a:r>
            <a:r>
              <a:rPr lang="en-US" sz="1600" dirty="0" err="1"/>
              <a:t>peradilan</a:t>
            </a:r>
            <a:r>
              <a:rPr lang="en-US" sz="1600" dirty="0"/>
              <a:t> </a:t>
            </a:r>
            <a:r>
              <a:rPr lang="en-US" sz="1600" dirty="0" err="1"/>
              <a:t>militer</a:t>
            </a:r>
            <a:r>
              <a:rPr lang="en-US" sz="1600" dirty="0"/>
              <a:t>, </a:t>
            </a:r>
            <a:r>
              <a:rPr lang="en-US" sz="1600" dirty="0" err="1"/>
              <a:t>lingkungan</a:t>
            </a:r>
            <a:r>
              <a:rPr lang="en-US" sz="1600" dirty="0"/>
              <a:t> </a:t>
            </a:r>
            <a:r>
              <a:rPr lang="en-US" sz="1600" dirty="0" err="1"/>
              <a:t>peradilan</a:t>
            </a:r>
            <a:r>
              <a:rPr lang="en-US" sz="1600" dirty="0"/>
              <a:t> </a:t>
            </a:r>
            <a:r>
              <a:rPr lang="en-US" sz="1600" dirty="0" err="1"/>
              <a:t>tata</a:t>
            </a:r>
            <a:r>
              <a:rPr lang="en-US" sz="1600" dirty="0"/>
              <a:t> </a:t>
            </a:r>
            <a:r>
              <a:rPr lang="en-US" sz="1600" dirty="0" err="1"/>
              <a:t>usaha</a:t>
            </a:r>
            <a:r>
              <a:rPr lang="en-US" sz="1600" dirty="0"/>
              <a:t> </a:t>
            </a:r>
            <a:r>
              <a:rPr lang="en-US" sz="1600" dirty="0" err="1"/>
              <a:t>negara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</a:t>
            </a:r>
            <a:r>
              <a:rPr lang="en-US" sz="1600" dirty="0" err="1"/>
              <a:t>sebuah</a:t>
            </a:r>
            <a:r>
              <a:rPr lang="en-US" sz="1600" dirty="0"/>
              <a:t> </a:t>
            </a:r>
            <a:r>
              <a:rPr lang="en-US" sz="1600" dirty="0" err="1"/>
              <a:t>Mahkamah</a:t>
            </a:r>
            <a:r>
              <a:rPr lang="en-US" sz="1600" dirty="0"/>
              <a:t> </a:t>
            </a:r>
            <a:r>
              <a:rPr lang="en-US" sz="1600" dirty="0" err="1"/>
              <a:t>Konstitusi</a:t>
            </a:r>
            <a:r>
              <a:rPr lang="en-US" sz="1600" dirty="0"/>
              <a:t>,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menyelenggarakan</a:t>
            </a:r>
            <a:r>
              <a:rPr lang="en-US" sz="1600" dirty="0"/>
              <a:t> </a:t>
            </a:r>
            <a:r>
              <a:rPr lang="en-US" sz="1600" dirty="0" err="1"/>
              <a:t>peradilan</a:t>
            </a:r>
            <a:r>
              <a:rPr lang="en-US" sz="1600" dirty="0"/>
              <a:t> </a:t>
            </a:r>
            <a:r>
              <a:rPr lang="en-US" sz="1600" dirty="0" err="1"/>
              <a:t>guna</a:t>
            </a:r>
            <a:r>
              <a:rPr lang="en-US" sz="1600" dirty="0"/>
              <a:t> </a:t>
            </a:r>
            <a:r>
              <a:rPr lang="en-US" sz="1600" dirty="0" err="1"/>
              <a:t>menegakkan</a:t>
            </a:r>
            <a:r>
              <a:rPr lang="en-US" sz="1600" dirty="0"/>
              <a:t> </a:t>
            </a:r>
            <a:r>
              <a:rPr lang="en-US" sz="1600" dirty="0" err="1"/>
              <a:t>hukum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keadilan</a:t>
            </a:r>
            <a:r>
              <a:rPr lang="en-US" sz="1600" dirty="0"/>
              <a:t>.</a:t>
            </a:r>
          </a:p>
          <a:p>
            <a:r>
              <a:rPr lang="en-US" sz="1600" dirty="0" err="1"/>
              <a:t>Bagaimana</a:t>
            </a:r>
            <a:r>
              <a:rPr lang="en-US" sz="1600" dirty="0"/>
              <a:t> </a:t>
            </a:r>
            <a:r>
              <a:rPr lang="en-US" sz="1600" dirty="0" err="1"/>
              <a:t>lembaga</a:t>
            </a:r>
            <a:r>
              <a:rPr lang="en-US" sz="1600" dirty="0"/>
              <a:t> </a:t>
            </a:r>
            <a:r>
              <a:rPr lang="en-US" sz="1600" dirty="0" err="1"/>
              <a:t>peradilan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menegakkan</a:t>
            </a:r>
            <a:r>
              <a:rPr lang="en-US" sz="1600" dirty="0"/>
              <a:t> </a:t>
            </a:r>
            <a:r>
              <a:rPr lang="en-US" sz="1600" dirty="0" err="1"/>
              <a:t>hukum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keadilan</a:t>
            </a:r>
            <a:r>
              <a:rPr lang="en-US" sz="1600" dirty="0"/>
              <a:t>?</a:t>
            </a:r>
            <a:endParaRPr lang="en-US" sz="1400" dirty="0"/>
          </a:p>
          <a:p>
            <a:endParaRPr lang="en-US" sz="1400" dirty="0"/>
          </a:p>
          <a:p>
            <a:pPr lvl="1"/>
            <a:r>
              <a:rPr lang="en-US" dirty="0"/>
              <a:t>Negara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peradilan</a:t>
            </a:r>
            <a:r>
              <a:rPr lang="en-US" dirty="0"/>
              <a:t> yang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UUD NRI 1945 </a:t>
            </a: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Mahkamah</a:t>
            </a:r>
            <a:r>
              <a:rPr lang="en-US" dirty="0"/>
              <a:t> </a:t>
            </a:r>
            <a:r>
              <a:rPr lang="en-US" dirty="0" err="1"/>
              <a:t>Agung</a:t>
            </a:r>
            <a:r>
              <a:rPr lang="en-US" dirty="0"/>
              <a:t> (MA), </a:t>
            </a:r>
            <a:r>
              <a:rPr lang="en-US" dirty="0" err="1"/>
              <a:t>Komisi</a:t>
            </a:r>
            <a:r>
              <a:rPr lang="en-US" dirty="0"/>
              <a:t> </a:t>
            </a:r>
            <a:r>
              <a:rPr lang="en-US" dirty="0" err="1"/>
              <a:t>Yudisial</a:t>
            </a:r>
            <a:r>
              <a:rPr lang="en-US" dirty="0"/>
              <a:t> (KY),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Mahkamah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(MK).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UUD NRI 1945 </a:t>
            </a:r>
            <a:r>
              <a:rPr lang="en-US" dirty="0" err="1"/>
              <a:t>diatur</a:t>
            </a:r>
            <a:r>
              <a:rPr lang="en-US" dirty="0"/>
              <a:t> pula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badan-badan</a:t>
            </a:r>
            <a:r>
              <a:rPr lang="en-US" dirty="0"/>
              <a:t> lain yang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. </a:t>
            </a:r>
            <a:r>
              <a:rPr lang="en-US" dirty="0" err="1"/>
              <a:t>Tentang</a:t>
            </a:r>
            <a:r>
              <a:rPr lang="en-US" dirty="0"/>
              <a:t> MA, KY, </a:t>
            </a:r>
            <a:r>
              <a:rPr lang="en-US" dirty="0" err="1"/>
              <a:t>dan</a:t>
            </a:r>
            <a:r>
              <a:rPr lang="en-US" dirty="0"/>
              <a:t> MK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UU No. 48/2009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Kehakiman</a:t>
            </a:r>
            <a:r>
              <a:rPr lang="en-US" dirty="0"/>
              <a:t>.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perhatikan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peradilan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</p:txBody>
      </p:sp>
      <p:sp>
        <p:nvSpPr>
          <p:cNvPr id="13" name="object 6"/>
          <p:cNvSpPr txBox="1"/>
          <p:nvPr/>
        </p:nvSpPr>
        <p:spPr>
          <a:xfrm>
            <a:off x="958328" y="134000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200" dirty="0">
                <a:solidFill>
                  <a:schemeClr val="bg1"/>
                </a:solidFill>
                <a:latin typeface="Times New Roman"/>
                <a:cs typeface="Times New Roman"/>
              </a:rPr>
              <a:t>Penegakkan Hukum Yang Berkeadilan</a:t>
            </a:r>
          </a:p>
        </p:txBody>
      </p:sp>
    </p:spTree>
    <p:extLst>
      <p:ext uri="{BB962C8B-B14F-4D97-AF65-F5344CB8AC3E}">
        <p14:creationId xmlns:p14="http://schemas.microsoft.com/office/powerpoint/2010/main" val="3011127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220275" y="1166513"/>
            <a:ext cx="8703449" cy="22775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sz="2800" dirty="0" smtClean="0"/>
              <a:t>UU No. 48/2009 </a:t>
            </a:r>
            <a:r>
              <a:rPr lang="en-US" sz="2800" dirty="0" err="1" smtClean="0"/>
              <a:t>Pasal</a:t>
            </a:r>
            <a:r>
              <a:rPr lang="en-US" sz="2800" dirty="0" smtClean="0"/>
              <a:t> 1 </a:t>
            </a:r>
            <a:r>
              <a:rPr lang="en-US" sz="2800" dirty="0" err="1" smtClean="0"/>
              <a:t>ayat</a:t>
            </a:r>
            <a:r>
              <a:rPr lang="en-US" sz="2800" dirty="0" smtClean="0"/>
              <a:t> (2), (3), (4)</a:t>
            </a:r>
          </a:p>
          <a:p>
            <a:pPr lvl="1"/>
            <a:r>
              <a:rPr lang="en-US" sz="2000" dirty="0" smtClean="0"/>
              <a:t>(2) </a:t>
            </a:r>
            <a:r>
              <a:rPr lang="en-US" sz="2000" dirty="0" err="1" smtClean="0"/>
              <a:t>Mahkamah</a:t>
            </a:r>
            <a:r>
              <a:rPr lang="en-US" sz="2000" dirty="0" smtClean="0"/>
              <a:t> </a:t>
            </a:r>
            <a:r>
              <a:rPr lang="en-US" sz="2000" dirty="0" err="1" smtClean="0"/>
              <a:t>Agung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pelaku</a:t>
            </a:r>
            <a:r>
              <a:rPr lang="en-US" sz="2000" dirty="0" smtClean="0"/>
              <a:t> </a:t>
            </a:r>
            <a:r>
              <a:rPr lang="en-US" sz="2000" dirty="0" err="1" smtClean="0"/>
              <a:t>kekuasaan</a:t>
            </a:r>
            <a:r>
              <a:rPr lang="en-US" sz="2000" dirty="0" smtClean="0"/>
              <a:t> </a:t>
            </a:r>
            <a:r>
              <a:rPr lang="en-US" sz="2000" dirty="0" err="1" smtClean="0"/>
              <a:t>kehakiman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sebagaimana</a:t>
            </a:r>
            <a:r>
              <a:rPr lang="en-US" sz="2000" dirty="0" smtClean="0"/>
              <a:t> </a:t>
            </a:r>
            <a:r>
              <a:rPr lang="en-US" sz="2000" dirty="0" err="1" smtClean="0"/>
              <a:t>dimaksud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Undang-Undang</a:t>
            </a:r>
            <a:r>
              <a:rPr lang="en-US" sz="2000" dirty="0" smtClean="0"/>
              <a:t> </a:t>
            </a:r>
            <a:r>
              <a:rPr lang="en-US" sz="2000" dirty="0" err="1" smtClean="0"/>
              <a:t>Dasar</a:t>
            </a:r>
            <a:r>
              <a:rPr lang="en-US" sz="2000" dirty="0" smtClean="0"/>
              <a:t> Negara </a:t>
            </a:r>
            <a:r>
              <a:rPr lang="en-US" sz="2000" dirty="0" err="1" smtClean="0"/>
              <a:t>Republik</a:t>
            </a:r>
            <a:r>
              <a:rPr lang="en-US" sz="2000" dirty="0" smtClean="0"/>
              <a:t> Indonesia </a:t>
            </a:r>
            <a:r>
              <a:rPr lang="en-US" sz="2000" dirty="0" err="1" smtClean="0"/>
              <a:t>Tahun</a:t>
            </a:r>
            <a:r>
              <a:rPr lang="en-US" sz="2000" dirty="0" smtClean="0"/>
              <a:t> 1945.</a:t>
            </a:r>
          </a:p>
          <a:p>
            <a:pPr lvl="1"/>
            <a:r>
              <a:rPr lang="en-US" sz="2000" dirty="0" smtClean="0"/>
              <a:t>(3) </a:t>
            </a:r>
            <a:r>
              <a:rPr lang="en-US" sz="2000" dirty="0" err="1" smtClean="0"/>
              <a:t>Mahkamah</a:t>
            </a:r>
            <a:r>
              <a:rPr lang="en-US" sz="2000" dirty="0" smtClean="0"/>
              <a:t> </a:t>
            </a:r>
            <a:r>
              <a:rPr lang="en-US" sz="2000" dirty="0" err="1" smtClean="0"/>
              <a:t>Konstitusi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pelaku</a:t>
            </a:r>
            <a:r>
              <a:rPr lang="en-US" sz="2000" dirty="0" smtClean="0"/>
              <a:t> </a:t>
            </a:r>
            <a:r>
              <a:rPr lang="en-US" sz="2000" dirty="0" err="1" smtClean="0"/>
              <a:t>kekuasaan</a:t>
            </a:r>
            <a:r>
              <a:rPr lang="en-US" sz="2000" dirty="0" smtClean="0"/>
              <a:t> </a:t>
            </a:r>
            <a:r>
              <a:rPr lang="en-US" sz="2000" dirty="0" err="1" smtClean="0"/>
              <a:t>kehakiman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sebagaimana</a:t>
            </a:r>
            <a:r>
              <a:rPr lang="en-US" sz="2000" dirty="0" smtClean="0"/>
              <a:t> </a:t>
            </a:r>
            <a:r>
              <a:rPr lang="en-US" sz="2000" dirty="0" err="1" smtClean="0"/>
              <a:t>dimaksud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Undang-Undang</a:t>
            </a:r>
            <a:r>
              <a:rPr lang="en-US" sz="2000" dirty="0" smtClean="0"/>
              <a:t> </a:t>
            </a:r>
            <a:r>
              <a:rPr lang="en-US" sz="2000" dirty="0" err="1" smtClean="0"/>
              <a:t>Dasar</a:t>
            </a:r>
            <a:r>
              <a:rPr lang="en-US" sz="2000" dirty="0" smtClean="0"/>
              <a:t> Negara </a:t>
            </a:r>
            <a:r>
              <a:rPr lang="en-US" sz="2000" dirty="0" err="1" smtClean="0"/>
              <a:t>Republik</a:t>
            </a:r>
            <a:r>
              <a:rPr lang="en-US" sz="2000" dirty="0" smtClean="0"/>
              <a:t> Indonesia </a:t>
            </a:r>
            <a:r>
              <a:rPr lang="en-US" sz="2000" dirty="0" err="1" smtClean="0"/>
              <a:t>Tahun</a:t>
            </a:r>
            <a:r>
              <a:rPr lang="en-US" sz="2000" dirty="0" smtClean="0"/>
              <a:t> 1945.</a:t>
            </a:r>
          </a:p>
          <a:p>
            <a:pPr lvl="1"/>
            <a:r>
              <a:rPr lang="en-US" sz="2000" dirty="0" smtClean="0"/>
              <a:t>(4) </a:t>
            </a:r>
            <a:r>
              <a:rPr lang="en-US" sz="2000" dirty="0" err="1" smtClean="0"/>
              <a:t>Komisi</a:t>
            </a:r>
            <a:r>
              <a:rPr lang="en-US" sz="2000" dirty="0" smtClean="0"/>
              <a:t> </a:t>
            </a:r>
            <a:r>
              <a:rPr lang="en-US" sz="2000" dirty="0" err="1" smtClean="0"/>
              <a:t>Yudisial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lembaga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sebagaimana</a:t>
            </a:r>
            <a:r>
              <a:rPr lang="en-US" sz="2000" dirty="0" smtClean="0"/>
              <a:t> </a:t>
            </a:r>
            <a:r>
              <a:rPr lang="en-US" sz="2000" dirty="0" err="1" smtClean="0"/>
              <a:t>dimaksud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UndangUndang</a:t>
            </a:r>
            <a:r>
              <a:rPr lang="en-US" sz="2000" dirty="0" smtClean="0"/>
              <a:t> </a:t>
            </a:r>
            <a:r>
              <a:rPr lang="en-US" sz="2000" dirty="0" err="1" smtClean="0"/>
              <a:t>Dasar</a:t>
            </a:r>
            <a:r>
              <a:rPr lang="en-US" sz="2000" dirty="0" smtClean="0"/>
              <a:t> Negara </a:t>
            </a:r>
            <a:r>
              <a:rPr lang="en-US" sz="2000" dirty="0" err="1" smtClean="0"/>
              <a:t>Republik</a:t>
            </a:r>
            <a:r>
              <a:rPr lang="en-US" sz="2000" dirty="0" smtClean="0"/>
              <a:t> Indonesia </a:t>
            </a:r>
            <a:r>
              <a:rPr lang="en-US" sz="2000" dirty="0" err="1" smtClean="0"/>
              <a:t>Tahun</a:t>
            </a:r>
            <a:r>
              <a:rPr lang="en-US" sz="2000" dirty="0" smtClean="0"/>
              <a:t> 1945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3" name="object 6"/>
          <p:cNvSpPr txBox="1"/>
          <p:nvPr/>
        </p:nvSpPr>
        <p:spPr>
          <a:xfrm>
            <a:off x="958328" y="134000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200" dirty="0">
                <a:solidFill>
                  <a:schemeClr val="bg1"/>
                </a:solidFill>
                <a:latin typeface="Times New Roman"/>
                <a:cs typeface="Times New Roman"/>
              </a:rPr>
              <a:t>Penegakkan Hukum Yang Berkeadilan</a:t>
            </a:r>
          </a:p>
        </p:txBody>
      </p:sp>
    </p:spTree>
    <p:extLst>
      <p:ext uri="{BB962C8B-B14F-4D97-AF65-F5344CB8AC3E}">
        <p14:creationId xmlns:p14="http://schemas.microsoft.com/office/powerpoint/2010/main" val="4268892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220275" y="1166513"/>
            <a:ext cx="8703449" cy="21544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err="1"/>
              <a:t>Apabila</a:t>
            </a:r>
            <a:r>
              <a:rPr lang="en-US" sz="2000" dirty="0"/>
              <a:t> </a:t>
            </a:r>
            <a:r>
              <a:rPr lang="en-US" sz="2000" dirty="0" err="1"/>
              <a:t>mengacu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bunyi</a:t>
            </a:r>
            <a:r>
              <a:rPr lang="en-US" sz="2000" dirty="0"/>
              <a:t> </a:t>
            </a:r>
            <a:r>
              <a:rPr lang="en-US" sz="2000" dirty="0" err="1"/>
              <a:t>pasal</a:t>
            </a:r>
            <a:r>
              <a:rPr lang="en-US" sz="2000" dirty="0"/>
              <a:t> 24,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lembaga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MA, KY, MK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kewenangan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kekuasaan</a:t>
            </a:r>
            <a:r>
              <a:rPr lang="en-US" sz="2000" dirty="0"/>
              <a:t> </a:t>
            </a:r>
            <a:r>
              <a:rPr lang="en-US" sz="2000" dirty="0" err="1"/>
              <a:t>kehakiman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pelaku</a:t>
            </a:r>
            <a:r>
              <a:rPr lang="en-US" sz="2000" dirty="0"/>
              <a:t> </a:t>
            </a:r>
            <a:r>
              <a:rPr lang="en-US" sz="2000" dirty="0" err="1"/>
              <a:t>kekuasaan</a:t>
            </a:r>
            <a:r>
              <a:rPr lang="en-US" sz="2000" dirty="0"/>
              <a:t> </a:t>
            </a:r>
            <a:r>
              <a:rPr lang="en-US" sz="2000" dirty="0" err="1"/>
              <a:t>kehakiman</a:t>
            </a:r>
            <a:r>
              <a:rPr lang="en-US" sz="2000" dirty="0"/>
              <a:t>. </a:t>
            </a:r>
            <a:r>
              <a:rPr lang="en-US" sz="2000" dirty="0" err="1"/>
              <a:t>Dikemukakan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pasal</a:t>
            </a:r>
            <a:r>
              <a:rPr lang="en-US" sz="2000" dirty="0"/>
              <a:t> 24 UUD NRI 1945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kekuasaan</a:t>
            </a:r>
            <a:r>
              <a:rPr lang="en-US" sz="2000" dirty="0"/>
              <a:t> </a:t>
            </a:r>
            <a:r>
              <a:rPr lang="en-US" sz="2000" dirty="0" err="1"/>
              <a:t>kehakiman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kekuasaan</a:t>
            </a:r>
            <a:r>
              <a:rPr lang="en-US" sz="2000" dirty="0"/>
              <a:t> yang </a:t>
            </a:r>
            <a:r>
              <a:rPr lang="en-US" sz="2000" dirty="0" err="1"/>
              <a:t>merdeka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menyelenggarakan</a:t>
            </a:r>
            <a:r>
              <a:rPr lang="en-US" sz="2000" dirty="0"/>
              <a:t> </a:t>
            </a:r>
            <a:r>
              <a:rPr lang="en-US" sz="2000" dirty="0" err="1"/>
              <a:t>peradilan</a:t>
            </a:r>
            <a:r>
              <a:rPr lang="en-US" sz="2000" dirty="0"/>
              <a:t> </a:t>
            </a:r>
            <a:r>
              <a:rPr lang="en-US" sz="2000" dirty="0" err="1"/>
              <a:t>guna</a:t>
            </a:r>
            <a:r>
              <a:rPr lang="en-US" sz="2000" dirty="0"/>
              <a:t> </a:t>
            </a:r>
            <a:r>
              <a:rPr lang="en-US" sz="2000" dirty="0" err="1"/>
              <a:t>menegakkan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keadilan</a:t>
            </a:r>
            <a:r>
              <a:rPr lang="en-US" sz="2000" dirty="0"/>
              <a:t>.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demikian</a:t>
            </a:r>
            <a:r>
              <a:rPr lang="en-US" sz="2000" dirty="0"/>
              <a:t>, </a:t>
            </a:r>
            <a:r>
              <a:rPr lang="en-US" sz="2000" dirty="0" err="1"/>
              <a:t>tiga</a:t>
            </a:r>
            <a:r>
              <a:rPr lang="en-US" sz="2000" dirty="0"/>
              <a:t> </a:t>
            </a:r>
            <a:r>
              <a:rPr lang="en-US" sz="2000" dirty="0" err="1"/>
              <a:t>lembaga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yang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kekuasaan</a:t>
            </a:r>
            <a:r>
              <a:rPr lang="en-US" sz="2000" dirty="0"/>
              <a:t> </a:t>
            </a:r>
            <a:r>
              <a:rPr lang="en-US" sz="2000" dirty="0" err="1"/>
              <a:t>kehakiman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tugas</a:t>
            </a:r>
            <a:r>
              <a:rPr lang="en-US" sz="2000" dirty="0"/>
              <a:t> </a:t>
            </a:r>
            <a:r>
              <a:rPr lang="en-US" sz="2000" dirty="0" err="1"/>
              <a:t>pokok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menyelenggarakan</a:t>
            </a:r>
            <a:r>
              <a:rPr lang="en-US" sz="2000" dirty="0"/>
              <a:t> </a:t>
            </a:r>
            <a:r>
              <a:rPr lang="en-US" sz="2000" dirty="0" err="1"/>
              <a:t>peradilan</a:t>
            </a:r>
            <a:r>
              <a:rPr lang="en-US" sz="2000" dirty="0"/>
              <a:t> </a:t>
            </a:r>
            <a:r>
              <a:rPr lang="en-US" sz="2000" dirty="0" err="1"/>
              <a:t>guna</a:t>
            </a:r>
            <a:r>
              <a:rPr lang="en-US" sz="2000" dirty="0"/>
              <a:t> </a:t>
            </a:r>
            <a:r>
              <a:rPr lang="en-US" sz="2000" dirty="0" err="1"/>
              <a:t>menegakkan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keadilan</a:t>
            </a:r>
            <a:r>
              <a:rPr lang="en-US" sz="2000" dirty="0"/>
              <a:t>.</a:t>
            </a:r>
          </a:p>
        </p:txBody>
      </p:sp>
      <p:sp>
        <p:nvSpPr>
          <p:cNvPr id="13" name="object 6"/>
          <p:cNvSpPr txBox="1"/>
          <p:nvPr/>
        </p:nvSpPr>
        <p:spPr>
          <a:xfrm>
            <a:off x="958328" y="134000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200" dirty="0">
                <a:solidFill>
                  <a:schemeClr val="bg1"/>
                </a:solidFill>
                <a:latin typeface="Times New Roman"/>
                <a:cs typeface="Times New Roman"/>
              </a:rPr>
              <a:t>Penegakkan Hukum Yang Berkeadilan</a:t>
            </a:r>
          </a:p>
        </p:txBody>
      </p:sp>
    </p:spTree>
    <p:extLst>
      <p:ext uri="{BB962C8B-B14F-4D97-AF65-F5344CB8AC3E}">
        <p14:creationId xmlns:p14="http://schemas.microsoft.com/office/powerpoint/2010/main" val="3988065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220275" y="1166513"/>
            <a:ext cx="8703449" cy="36009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badan-badan</a:t>
            </a:r>
            <a:r>
              <a:rPr lang="en-US" dirty="0"/>
              <a:t> </a:t>
            </a:r>
            <a:r>
              <a:rPr lang="en-US" dirty="0" err="1"/>
              <a:t>peradilan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menegakkan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?</a:t>
            </a:r>
          </a:p>
          <a:p>
            <a:endParaRPr lang="en-US" dirty="0"/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,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yang </a:t>
            </a:r>
            <a:r>
              <a:rPr lang="en-US" dirty="0" err="1"/>
              <a:t>dianut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di </a:t>
            </a:r>
            <a:r>
              <a:rPr lang="en-US" dirty="0" err="1"/>
              <a:t>dunia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(1)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penertiban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;</a:t>
            </a:r>
          </a:p>
          <a:p>
            <a:pPr lvl="1"/>
            <a:r>
              <a:rPr lang="en-US" dirty="0"/>
              <a:t>(2) </a:t>
            </a:r>
            <a:r>
              <a:rPr lang="en-US" dirty="0" err="1"/>
              <a:t>Mengusahakan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kemakmuran</a:t>
            </a:r>
            <a:r>
              <a:rPr lang="en-US" dirty="0"/>
              <a:t> </a:t>
            </a:r>
            <a:r>
              <a:rPr lang="en-US" dirty="0" err="1"/>
              <a:t>rakyatnya</a:t>
            </a:r>
            <a:r>
              <a:rPr lang="en-US" dirty="0"/>
              <a:t>;</a:t>
            </a:r>
          </a:p>
          <a:p>
            <a:pPr lvl="1"/>
            <a:r>
              <a:rPr lang="en-US" dirty="0"/>
              <a:t>(3) </a:t>
            </a:r>
            <a:r>
              <a:rPr lang="en-US" dirty="0" err="1"/>
              <a:t>Pertahanan</a:t>
            </a:r>
            <a:r>
              <a:rPr lang="en-US" dirty="0"/>
              <a:t>; </a:t>
            </a:r>
            <a:r>
              <a:rPr lang="en-US" dirty="0" err="1"/>
              <a:t>dan</a:t>
            </a:r>
            <a:endParaRPr lang="en-US" dirty="0"/>
          </a:p>
          <a:p>
            <a:pPr lvl="1"/>
            <a:r>
              <a:rPr lang="en-US" dirty="0"/>
              <a:t>(4) </a:t>
            </a:r>
            <a:r>
              <a:rPr lang="en-US" dirty="0" err="1"/>
              <a:t>Menegakkan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keempat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menegakkan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,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peradilan</a:t>
            </a:r>
            <a:r>
              <a:rPr lang="en-US" dirty="0"/>
              <a:t> </a:t>
            </a:r>
            <a:r>
              <a:rPr lang="en-US" dirty="0" err="1"/>
              <a:t>dimaksudkan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kepastian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berlandaskan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badan-badan</a:t>
            </a:r>
            <a:r>
              <a:rPr lang="en-US" dirty="0"/>
              <a:t> </a:t>
            </a:r>
            <a:r>
              <a:rPr lang="en-US" dirty="0" err="1"/>
              <a:t>peradilan</a:t>
            </a:r>
            <a:r>
              <a:rPr lang="en-US" dirty="0"/>
              <a:t> yang </a:t>
            </a:r>
            <a:r>
              <a:rPr lang="en-US" dirty="0" err="1"/>
              <a:t>didirikan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. </a:t>
            </a:r>
          </a:p>
        </p:txBody>
      </p:sp>
      <p:sp>
        <p:nvSpPr>
          <p:cNvPr id="13" name="object 6"/>
          <p:cNvSpPr txBox="1"/>
          <p:nvPr/>
        </p:nvSpPr>
        <p:spPr>
          <a:xfrm>
            <a:off x="958328" y="134000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200" dirty="0">
                <a:solidFill>
                  <a:schemeClr val="bg1"/>
                </a:solidFill>
                <a:latin typeface="Times New Roman"/>
                <a:cs typeface="Times New Roman"/>
              </a:rPr>
              <a:t>Penegakkan Hukum Yang Berkeadilan</a:t>
            </a:r>
          </a:p>
        </p:txBody>
      </p:sp>
    </p:spTree>
    <p:extLst>
      <p:ext uri="{BB962C8B-B14F-4D97-AF65-F5344CB8AC3E}">
        <p14:creationId xmlns:p14="http://schemas.microsoft.com/office/powerpoint/2010/main" val="36712265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220275" y="1166513"/>
            <a:ext cx="8703449" cy="27699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err="1"/>
              <a:t>Bagi</a:t>
            </a:r>
            <a:r>
              <a:rPr lang="en-US" sz="2000" dirty="0"/>
              <a:t> Indonesia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rangka</a:t>
            </a:r>
            <a:r>
              <a:rPr lang="en-US" sz="2000" dirty="0"/>
              <a:t> </a:t>
            </a:r>
            <a:r>
              <a:rPr lang="en-US" sz="2000" dirty="0" err="1"/>
              <a:t>menegakkan</a:t>
            </a:r>
            <a:r>
              <a:rPr lang="en-US" sz="2000" dirty="0"/>
              <a:t> </a:t>
            </a:r>
            <a:r>
              <a:rPr lang="en-US" sz="2000" dirty="0" err="1"/>
              <a:t>keadilan</a:t>
            </a:r>
            <a:r>
              <a:rPr lang="en-US" sz="2000" dirty="0"/>
              <a:t>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sejumlah</a:t>
            </a:r>
            <a:r>
              <a:rPr lang="en-US" sz="2000" dirty="0"/>
              <a:t> </a:t>
            </a:r>
            <a:r>
              <a:rPr lang="en-US" sz="2000" dirty="0" err="1"/>
              <a:t>peraturan</a:t>
            </a:r>
            <a:r>
              <a:rPr lang="en-US" sz="2000" dirty="0"/>
              <a:t> </a:t>
            </a:r>
            <a:r>
              <a:rPr lang="en-US" sz="2000" dirty="0" err="1"/>
              <a:t>perundangan</a:t>
            </a:r>
            <a:r>
              <a:rPr lang="en-US" sz="2000" dirty="0"/>
              <a:t> yang </a:t>
            </a:r>
            <a:r>
              <a:rPr lang="en-US" sz="2000" dirty="0" err="1"/>
              <a:t>mengatur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lembaga</a:t>
            </a:r>
            <a:r>
              <a:rPr lang="en-US" sz="2000" dirty="0"/>
              <a:t> </a:t>
            </a:r>
            <a:r>
              <a:rPr lang="en-US" sz="2000" dirty="0" err="1"/>
              <a:t>pengadilan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badan</a:t>
            </a:r>
            <a:r>
              <a:rPr lang="en-US" sz="2000" dirty="0"/>
              <a:t> </a:t>
            </a:r>
            <a:r>
              <a:rPr lang="en-US" sz="2000" dirty="0" err="1"/>
              <a:t>peradilan</a:t>
            </a:r>
            <a:r>
              <a:rPr lang="en-US" sz="2000" dirty="0"/>
              <a:t>. </a:t>
            </a:r>
            <a:r>
              <a:rPr lang="en-US" sz="2000" dirty="0" err="1"/>
              <a:t>Peraturan</a:t>
            </a:r>
            <a:r>
              <a:rPr lang="en-US" sz="2000" dirty="0"/>
              <a:t> </a:t>
            </a:r>
            <a:r>
              <a:rPr lang="en-US" sz="2000" dirty="0" err="1"/>
              <a:t>perundangan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bidang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</a:t>
            </a:r>
            <a:r>
              <a:rPr lang="en-US" sz="2000" dirty="0" err="1"/>
              <a:t>pidana</a:t>
            </a:r>
            <a:r>
              <a:rPr lang="en-US" sz="2000" dirty="0"/>
              <a:t>,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Kitab</a:t>
            </a:r>
            <a:r>
              <a:rPr lang="en-US" sz="2000" dirty="0"/>
              <a:t> </a:t>
            </a:r>
            <a:r>
              <a:rPr lang="en-US" sz="2000" dirty="0" err="1"/>
              <a:t>Undang-Undang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</a:t>
            </a:r>
            <a:r>
              <a:rPr lang="en-US" sz="2000" dirty="0" err="1"/>
              <a:t>Pidana</a:t>
            </a:r>
            <a:r>
              <a:rPr lang="en-US" sz="2000" dirty="0"/>
              <a:t> (KUHP)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Kitab</a:t>
            </a:r>
            <a:r>
              <a:rPr lang="en-US" sz="2000" dirty="0"/>
              <a:t> </a:t>
            </a:r>
            <a:r>
              <a:rPr lang="en-US" sz="2000" dirty="0" err="1"/>
              <a:t>Undang-Undang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</a:t>
            </a:r>
            <a:r>
              <a:rPr lang="en-US" sz="2000" dirty="0" err="1"/>
              <a:t>Acara</a:t>
            </a:r>
            <a:r>
              <a:rPr lang="en-US" sz="2000" dirty="0"/>
              <a:t> </a:t>
            </a:r>
            <a:r>
              <a:rPr lang="en-US" sz="2000" dirty="0" err="1"/>
              <a:t>Pidana</a:t>
            </a:r>
            <a:r>
              <a:rPr lang="en-US" sz="2000" dirty="0"/>
              <a:t> (KUHAP).</a:t>
            </a:r>
          </a:p>
          <a:p>
            <a:endParaRPr lang="en-US" sz="2000" dirty="0"/>
          </a:p>
          <a:p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bidang</a:t>
            </a:r>
            <a:r>
              <a:rPr lang="en-US" sz="2000" dirty="0"/>
              <a:t> </a:t>
            </a:r>
            <a:r>
              <a:rPr lang="en-US" sz="2000" dirty="0" err="1"/>
              <a:t>peradilan</a:t>
            </a:r>
            <a:r>
              <a:rPr lang="en-US" sz="2000" dirty="0"/>
              <a:t>,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Peradilan</a:t>
            </a:r>
            <a:r>
              <a:rPr lang="en-US" sz="2000" dirty="0"/>
              <a:t> </a:t>
            </a:r>
            <a:r>
              <a:rPr lang="en-US" sz="2000" dirty="0" err="1"/>
              <a:t>Umum</a:t>
            </a:r>
            <a:r>
              <a:rPr lang="en-US" sz="2000" dirty="0"/>
              <a:t>, </a:t>
            </a:r>
            <a:r>
              <a:rPr lang="en-US" sz="2000" dirty="0" err="1"/>
              <a:t>Peradilan</a:t>
            </a:r>
            <a:r>
              <a:rPr lang="en-US" sz="2000" dirty="0"/>
              <a:t> </a:t>
            </a:r>
            <a:r>
              <a:rPr lang="en-US" sz="2000" dirty="0" err="1"/>
              <a:t>Militer</a:t>
            </a:r>
            <a:r>
              <a:rPr lang="en-US" sz="2000" dirty="0"/>
              <a:t>, </a:t>
            </a:r>
            <a:r>
              <a:rPr lang="en-US" sz="2000" dirty="0" err="1"/>
              <a:t>Peradilan</a:t>
            </a:r>
            <a:r>
              <a:rPr lang="en-US" sz="2000" dirty="0"/>
              <a:t> Agama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Peradilan</a:t>
            </a:r>
            <a:r>
              <a:rPr lang="en-US" sz="2000" dirty="0"/>
              <a:t> Tata Usaha Negara (PTUN). </a:t>
            </a:r>
            <a:r>
              <a:rPr lang="en-US" sz="2000" dirty="0" err="1"/>
              <a:t>Selain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,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peradilan</a:t>
            </a:r>
            <a:r>
              <a:rPr lang="en-US" sz="2000" dirty="0"/>
              <a:t> yang </a:t>
            </a:r>
            <a:r>
              <a:rPr lang="en-US" sz="2000" dirty="0" err="1"/>
              <a:t>sifatnya</a:t>
            </a:r>
            <a:r>
              <a:rPr lang="en-US" sz="2000" dirty="0"/>
              <a:t> ad hoc, </a:t>
            </a:r>
            <a:r>
              <a:rPr lang="en-US" sz="2000" dirty="0" err="1"/>
              <a:t>misalnya</a:t>
            </a:r>
            <a:r>
              <a:rPr lang="en-US" sz="2000" dirty="0"/>
              <a:t> </a:t>
            </a:r>
            <a:r>
              <a:rPr lang="en-US" sz="2000" dirty="0" err="1"/>
              <a:t>peradilan</a:t>
            </a:r>
            <a:r>
              <a:rPr lang="en-US" sz="2000" dirty="0"/>
              <a:t> </a:t>
            </a:r>
            <a:r>
              <a:rPr lang="en-US" sz="2000" dirty="0" err="1"/>
              <a:t>tindak</a:t>
            </a:r>
            <a:r>
              <a:rPr lang="en-US" sz="2000" dirty="0"/>
              <a:t> </a:t>
            </a:r>
            <a:r>
              <a:rPr lang="en-US" sz="2000" dirty="0" err="1"/>
              <a:t>pidana</a:t>
            </a:r>
            <a:r>
              <a:rPr lang="en-US" sz="2000" dirty="0"/>
              <a:t> </a:t>
            </a:r>
            <a:r>
              <a:rPr lang="en-US" sz="2000" dirty="0" err="1"/>
              <a:t>korupsi</a:t>
            </a:r>
            <a:r>
              <a:rPr lang="en-US" sz="2000" dirty="0"/>
              <a:t> (</a:t>
            </a:r>
            <a:r>
              <a:rPr lang="en-US" sz="2000" dirty="0" err="1"/>
              <a:t>Tipikor</a:t>
            </a:r>
            <a:r>
              <a:rPr lang="en-US" sz="2000" dirty="0"/>
              <a:t>).</a:t>
            </a:r>
          </a:p>
        </p:txBody>
      </p:sp>
      <p:sp>
        <p:nvSpPr>
          <p:cNvPr id="13" name="object 6"/>
          <p:cNvSpPr txBox="1"/>
          <p:nvPr/>
        </p:nvSpPr>
        <p:spPr>
          <a:xfrm>
            <a:off x="958328" y="134000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200" dirty="0">
                <a:solidFill>
                  <a:schemeClr val="bg1"/>
                </a:solidFill>
                <a:latin typeface="Times New Roman"/>
                <a:cs typeface="Times New Roman"/>
              </a:rPr>
              <a:t>Penegakkan Hukum Yang Berkeadilan</a:t>
            </a:r>
          </a:p>
        </p:txBody>
      </p:sp>
    </p:spTree>
    <p:extLst>
      <p:ext uri="{BB962C8B-B14F-4D97-AF65-F5344CB8AC3E}">
        <p14:creationId xmlns:p14="http://schemas.microsoft.com/office/powerpoint/2010/main" val="15107016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>
                <a:ln w="10160">
                  <a:noFill/>
                  <a:prstDash val="solid"/>
                </a:ln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220275" y="1166513"/>
            <a:ext cx="8703449" cy="33855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/>
              <a:t>Pernahkah</a:t>
            </a:r>
            <a:r>
              <a:rPr lang="en-US" sz="2000" b="1" dirty="0"/>
              <a:t> </a:t>
            </a:r>
            <a:r>
              <a:rPr lang="en-US" sz="2000" b="1" dirty="0" err="1"/>
              <a:t>Anda</a:t>
            </a:r>
            <a:r>
              <a:rPr lang="en-US" sz="2000" b="1" dirty="0"/>
              <a:t> </a:t>
            </a:r>
            <a:r>
              <a:rPr lang="en-US" sz="2000" b="1" dirty="0" err="1"/>
              <a:t>berpikir</a:t>
            </a:r>
            <a:r>
              <a:rPr lang="en-US" sz="2000" b="1" dirty="0"/>
              <a:t>, </a:t>
            </a:r>
            <a:r>
              <a:rPr lang="en-US" sz="2000" b="1" dirty="0" err="1"/>
              <a:t>seandainya</a:t>
            </a:r>
            <a:r>
              <a:rPr lang="en-US" sz="2000" b="1" dirty="0"/>
              <a:t> di </a:t>
            </a:r>
            <a:r>
              <a:rPr lang="en-US" sz="2000" b="1" dirty="0" err="1"/>
              <a:t>sebuah</a:t>
            </a:r>
            <a:r>
              <a:rPr lang="en-US" sz="2000" b="1" dirty="0"/>
              <a:t> </a:t>
            </a:r>
            <a:r>
              <a:rPr lang="en-US" sz="2000" b="1" dirty="0" err="1"/>
              <a:t>masyarakat</a:t>
            </a:r>
            <a:r>
              <a:rPr lang="en-US" sz="2000" b="1" dirty="0"/>
              <a:t> </a:t>
            </a:r>
            <a:r>
              <a:rPr lang="en-US" sz="2000" b="1" dirty="0" err="1"/>
              <a:t>atau</a:t>
            </a:r>
            <a:r>
              <a:rPr lang="en-US" sz="2000" b="1" dirty="0"/>
              <a:t> </a:t>
            </a:r>
            <a:r>
              <a:rPr lang="en-US" sz="2000" b="1" dirty="0" err="1"/>
              <a:t>negara</a:t>
            </a:r>
            <a:r>
              <a:rPr lang="en-US" sz="2000" b="1" dirty="0"/>
              <a:t> </a:t>
            </a:r>
            <a:r>
              <a:rPr lang="en-US" sz="2000" b="1" dirty="0" err="1"/>
              <a:t>tidak</a:t>
            </a:r>
            <a:r>
              <a:rPr lang="en-US" sz="2000" b="1" dirty="0"/>
              <a:t> </a:t>
            </a:r>
            <a:r>
              <a:rPr lang="en-US" sz="2000" b="1" dirty="0" err="1"/>
              <a:t>ada</a:t>
            </a:r>
            <a:r>
              <a:rPr lang="en-US" sz="2000" b="1" dirty="0"/>
              <a:t> </a:t>
            </a:r>
            <a:r>
              <a:rPr lang="en-US" sz="2000" b="1" dirty="0" err="1"/>
              <a:t>hukum</a:t>
            </a:r>
            <a:r>
              <a:rPr lang="en-US" sz="2000" b="1" dirty="0"/>
              <a:t>? </a:t>
            </a:r>
            <a:r>
              <a:rPr lang="en-US" sz="2000" dirty="0" err="1"/>
              <a:t>Jawaban</a:t>
            </a:r>
            <a:r>
              <a:rPr lang="en-US" sz="2000" dirty="0"/>
              <a:t> </a:t>
            </a:r>
            <a:r>
              <a:rPr lang="en-US" sz="2000" dirty="0" err="1"/>
              <a:t>Anda</a:t>
            </a:r>
            <a:r>
              <a:rPr lang="en-US" sz="2000" dirty="0"/>
              <a:t> </a:t>
            </a:r>
            <a:r>
              <a:rPr lang="en-US" sz="2000" dirty="0" err="1"/>
              <a:t>tentunya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beragam</a:t>
            </a:r>
            <a:r>
              <a:rPr lang="en-US" sz="2000" dirty="0"/>
              <a:t>. </a:t>
            </a:r>
            <a:r>
              <a:rPr lang="en-US" sz="2000" dirty="0" err="1"/>
              <a:t>Mungkin</a:t>
            </a:r>
            <a:r>
              <a:rPr lang="en-US" sz="2000" dirty="0"/>
              <a:t> </a:t>
            </a:r>
            <a:r>
              <a:rPr lang="en-US" sz="2000" dirty="0" err="1"/>
              <a:t>ada</a:t>
            </a:r>
            <a:r>
              <a:rPr lang="en-US" sz="2000" dirty="0"/>
              <a:t> yang </a:t>
            </a:r>
            <a:r>
              <a:rPr lang="en-US" sz="2000" dirty="0" err="1"/>
              <a:t>menyatakan</a:t>
            </a:r>
            <a:r>
              <a:rPr lang="en-US" sz="2000" dirty="0"/>
              <a:t> </a:t>
            </a:r>
            <a:r>
              <a:rPr lang="en-US" sz="2000" dirty="0" err="1"/>
              <a:t>kehidupan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kacau</a:t>
            </a:r>
            <a:r>
              <a:rPr lang="en-US" sz="2000" dirty="0"/>
              <a:t>,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aman</a:t>
            </a:r>
            <a:r>
              <a:rPr lang="en-US" sz="2000" dirty="0"/>
              <a:t>, </a:t>
            </a:r>
            <a:r>
              <a:rPr lang="en-US" sz="2000" dirty="0" err="1"/>
              <a:t>banyak</a:t>
            </a:r>
            <a:r>
              <a:rPr lang="en-US" sz="2000" dirty="0"/>
              <a:t> </a:t>
            </a:r>
            <a:r>
              <a:rPr lang="en-US" sz="2000" dirty="0" err="1"/>
              <a:t>tindakan</a:t>
            </a:r>
            <a:r>
              <a:rPr lang="en-US" sz="2000" dirty="0"/>
              <a:t> </a:t>
            </a:r>
            <a:r>
              <a:rPr lang="en-US" sz="2000" dirty="0" err="1"/>
              <a:t>kriminal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kondisi</a:t>
            </a:r>
            <a:r>
              <a:rPr lang="en-US" sz="2000" dirty="0"/>
              <a:t> lain yang </a:t>
            </a:r>
            <a:r>
              <a:rPr lang="en-US" sz="2000" dirty="0" err="1"/>
              <a:t>menunjukkan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tertib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teratur</a:t>
            </a:r>
            <a:r>
              <a:rPr lang="en-US" sz="2000" dirty="0"/>
              <a:t>. </a:t>
            </a:r>
            <a:r>
              <a:rPr lang="en-US" sz="2000" dirty="0" err="1"/>
              <a:t>Namun</a:t>
            </a:r>
            <a:r>
              <a:rPr lang="en-US" sz="2000" dirty="0"/>
              <a:t>, </a:t>
            </a:r>
            <a:r>
              <a:rPr lang="en-US" sz="2000" dirty="0" err="1"/>
              <a:t>mungkin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ada</a:t>
            </a:r>
            <a:r>
              <a:rPr lang="en-US" sz="2000" dirty="0"/>
              <a:t> di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Anda</a:t>
            </a:r>
            <a:r>
              <a:rPr lang="en-US" sz="2000" dirty="0"/>
              <a:t> yang </a:t>
            </a:r>
            <a:r>
              <a:rPr lang="en-US" sz="2000" dirty="0" err="1"/>
              <a:t>menyatakan</a:t>
            </a:r>
            <a:r>
              <a:rPr lang="en-US" sz="2000" dirty="0"/>
              <a:t>,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adanya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di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aman-aman</a:t>
            </a:r>
            <a:r>
              <a:rPr lang="en-US" sz="2000" dirty="0"/>
              <a:t> </a:t>
            </a:r>
            <a:r>
              <a:rPr lang="en-US" sz="2000" dirty="0" err="1"/>
              <a:t>saja</a:t>
            </a:r>
            <a:r>
              <a:rPr lang="en-US" sz="2000" dirty="0"/>
              <a:t>,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/>
              <a:t>Thomas Hobbes (1588–1679 M)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bukunya</a:t>
            </a:r>
            <a:r>
              <a:rPr lang="en-US" sz="2000" dirty="0"/>
              <a:t> Leviathan </a:t>
            </a:r>
            <a:r>
              <a:rPr lang="en-US" sz="2000" dirty="0" err="1"/>
              <a:t>pernah</a:t>
            </a:r>
            <a:r>
              <a:rPr lang="en-US" sz="2000" dirty="0"/>
              <a:t> </a:t>
            </a:r>
            <a:r>
              <a:rPr lang="en-US" sz="2000" dirty="0" err="1"/>
              <a:t>mengatakan</a:t>
            </a:r>
            <a:r>
              <a:rPr lang="en-US" sz="2000" dirty="0"/>
              <a:t> </a:t>
            </a:r>
            <a:r>
              <a:rPr lang="en-US" sz="2000" i="1" dirty="0"/>
              <a:t>“Homo </a:t>
            </a:r>
            <a:r>
              <a:rPr lang="en-US" sz="2000" i="1" dirty="0" err="1"/>
              <a:t>homini</a:t>
            </a:r>
            <a:r>
              <a:rPr lang="en-US" sz="2000" i="1" dirty="0"/>
              <a:t> lupus”, </a:t>
            </a:r>
            <a:r>
              <a:rPr lang="en-US" sz="2000" dirty="0" err="1"/>
              <a:t>artinya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serigala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 </a:t>
            </a:r>
            <a:r>
              <a:rPr lang="en-US" sz="2000" dirty="0" err="1"/>
              <a:t>lainnya</a:t>
            </a:r>
            <a:r>
              <a:rPr lang="en-US" sz="2000" dirty="0"/>
              <a:t>. </a:t>
            </a:r>
            <a:r>
              <a:rPr lang="en-US" sz="2000" dirty="0" err="1"/>
              <a:t>Manusia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keinginan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nafsu</a:t>
            </a:r>
            <a:r>
              <a:rPr lang="en-US" sz="2000" dirty="0"/>
              <a:t> yang </a:t>
            </a:r>
            <a:r>
              <a:rPr lang="en-US" sz="2000" dirty="0" err="1"/>
              <a:t>berbeda-beda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 yang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yang </a:t>
            </a:r>
            <a:r>
              <a:rPr lang="en-US" sz="2000" dirty="0" err="1"/>
              <a:t>lainnya</a:t>
            </a:r>
            <a:r>
              <a:rPr lang="en-US" sz="2000" dirty="0"/>
              <a:t>. </a:t>
            </a:r>
            <a:r>
              <a:rPr lang="en-US" sz="2000" dirty="0" err="1"/>
              <a:t>Nafsu</a:t>
            </a:r>
            <a:r>
              <a:rPr lang="en-US" sz="2000" dirty="0"/>
              <a:t> yang </a:t>
            </a:r>
            <a:r>
              <a:rPr lang="en-US" sz="2000" dirty="0" err="1"/>
              <a:t>dimiliki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 </a:t>
            </a:r>
            <a:r>
              <a:rPr lang="en-US" sz="2000" dirty="0" err="1"/>
              <a:t>ada</a:t>
            </a:r>
            <a:r>
              <a:rPr lang="en-US" sz="2000" dirty="0"/>
              <a:t> yang </a:t>
            </a:r>
            <a:r>
              <a:rPr lang="en-US" sz="2000" dirty="0" err="1"/>
              <a:t>baik</a:t>
            </a:r>
            <a:r>
              <a:rPr lang="en-US" sz="2000" dirty="0"/>
              <a:t>,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nafsu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. </a:t>
            </a:r>
          </a:p>
        </p:txBody>
      </p:sp>
      <p:sp>
        <p:nvSpPr>
          <p:cNvPr id="13" name="object 6"/>
          <p:cNvSpPr txBox="1"/>
          <p:nvPr/>
        </p:nvSpPr>
        <p:spPr>
          <a:xfrm>
            <a:off x="1043608" y="117229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200" dirty="0" smtClean="0">
                <a:solidFill>
                  <a:schemeClr val="bg1"/>
                </a:solidFill>
                <a:latin typeface="Times New Roman"/>
                <a:cs typeface="Times New Roman"/>
              </a:rPr>
              <a:t>Penegakkan Hukum Yang Berkeadilan</a:t>
            </a:r>
            <a:endParaRPr lang="sv-SE" sz="32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3187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220275" y="1166513"/>
            <a:ext cx="8703449" cy="1384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err="1"/>
              <a:t>Inilah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argumen</a:t>
            </a:r>
            <a:r>
              <a:rPr lang="en-US" dirty="0"/>
              <a:t> </a:t>
            </a:r>
            <a:r>
              <a:rPr lang="en-US" dirty="0" err="1"/>
              <a:t>mengapa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. </a:t>
            </a:r>
            <a:r>
              <a:rPr lang="en-US" dirty="0" err="1"/>
              <a:t>Kondisi</a:t>
            </a:r>
            <a:r>
              <a:rPr lang="en-US" dirty="0"/>
              <a:t> yang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tampaknya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, Cicero (106 – 43 SM)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“</a:t>
            </a:r>
            <a:r>
              <a:rPr lang="en-US" i="1" dirty="0" err="1"/>
              <a:t>Ubi</a:t>
            </a:r>
            <a:r>
              <a:rPr lang="en-US" i="1" dirty="0"/>
              <a:t> </a:t>
            </a:r>
            <a:r>
              <a:rPr lang="en-US" i="1" dirty="0" err="1"/>
              <a:t>societas</a:t>
            </a:r>
            <a:r>
              <a:rPr lang="en-US" i="1" dirty="0"/>
              <a:t> </a:t>
            </a:r>
            <a:r>
              <a:rPr lang="en-US" i="1" dirty="0" err="1"/>
              <a:t>ibi</a:t>
            </a:r>
            <a:r>
              <a:rPr lang="en-US" i="1" dirty="0"/>
              <a:t> </a:t>
            </a:r>
            <a:r>
              <a:rPr lang="en-US" i="1" dirty="0" err="1"/>
              <a:t>ius</a:t>
            </a:r>
            <a:r>
              <a:rPr lang="en-US" i="1" dirty="0"/>
              <a:t>”</a:t>
            </a:r>
            <a:r>
              <a:rPr lang="en-US" dirty="0"/>
              <a:t>, </a:t>
            </a:r>
            <a:r>
              <a:rPr lang="en-US" dirty="0" err="1"/>
              <a:t>artinya</a:t>
            </a:r>
            <a:r>
              <a:rPr lang="en-US" dirty="0"/>
              <a:t> di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di </a:t>
            </a:r>
            <a:r>
              <a:rPr lang="en-US" dirty="0" err="1"/>
              <a:t>sana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kata lain,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kedudukannya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3" name="object 6"/>
          <p:cNvSpPr txBox="1"/>
          <p:nvPr/>
        </p:nvSpPr>
        <p:spPr>
          <a:xfrm>
            <a:off x="1156404" y="118612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200" dirty="0">
                <a:solidFill>
                  <a:schemeClr val="bg1"/>
                </a:solidFill>
                <a:latin typeface="Times New Roman"/>
                <a:cs typeface="Times New Roman"/>
              </a:rPr>
              <a:t>Penegakkan Hukum Yang Berkeadilan</a:t>
            </a:r>
          </a:p>
        </p:txBody>
      </p:sp>
    </p:spTree>
    <p:extLst>
      <p:ext uri="{BB962C8B-B14F-4D97-AF65-F5344CB8AC3E}">
        <p14:creationId xmlns:p14="http://schemas.microsoft.com/office/powerpoint/2010/main" val="3169222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220275" y="1166513"/>
            <a:ext cx="8703449" cy="33855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base"/>
            <a:r>
              <a:rPr lang="en-US" sz="2000" dirty="0" err="1"/>
              <a:t>Upaya</a:t>
            </a:r>
            <a:r>
              <a:rPr lang="en-US" sz="2000" dirty="0"/>
              <a:t> </a:t>
            </a:r>
            <a:r>
              <a:rPr lang="en-US" sz="2000" dirty="0" err="1"/>
              <a:t>penegakan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di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,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erat</a:t>
            </a:r>
            <a:r>
              <a:rPr lang="en-US" sz="2000" dirty="0"/>
              <a:t> </a:t>
            </a:r>
            <a:r>
              <a:rPr lang="en-US" sz="2000" dirty="0" err="1"/>
              <a:t>kaitannya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. </a:t>
            </a:r>
            <a:r>
              <a:rPr lang="en-US" sz="2000" dirty="0" err="1"/>
              <a:t>Anda</a:t>
            </a:r>
            <a:r>
              <a:rPr lang="en-US" sz="2000" dirty="0"/>
              <a:t> </a:t>
            </a:r>
            <a:r>
              <a:rPr lang="en-US" sz="2000" dirty="0" err="1"/>
              <a:t>disarankan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mengkaji</a:t>
            </a:r>
            <a:r>
              <a:rPr lang="en-US" sz="2000" dirty="0"/>
              <a:t> </a:t>
            </a:r>
            <a:r>
              <a:rPr lang="en-US" sz="2000" dirty="0" err="1"/>
              <a:t>teori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buku</a:t>
            </a:r>
            <a:r>
              <a:rPr lang="en-US" sz="2000" dirty="0"/>
              <a:t> </a:t>
            </a:r>
            <a:r>
              <a:rPr lang="en-US" sz="2000" b="1" dirty="0"/>
              <a:t>“</a:t>
            </a:r>
            <a:r>
              <a:rPr lang="en-US" sz="2000" b="1" dirty="0" err="1"/>
              <a:t>Ilmu</a:t>
            </a:r>
            <a:r>
              <a:rPr lang="en-US" sz="2000" b="1" dirty="0"/>
              <a:t> Negara </a:t>
            </a:r>
            <a:r>
              <a:rPr lang="en-US" sz="2000" b="1" dirty="0" err="1"/>
              <a:t>Umum</a:t>
            </a:r>
            <a:r>
              <a:rPr lang="en-US" sz="2000" b="1" dirty="0"/>
              <a:t>”</a:t>
            </a:r>
            <a:r>
              <a:rPr lang="en-US" sz="2000" dirty="0"/>
              <a:t>. </a:t>
            </a:r>
            <a:r>
              <a:rPr lang="en-US" sz="2000" dirty="0" err="1"/>
              <a:t>Menurut</a:t>
            </a:r>
            <a:r>
              <a:rPr lang="en-US" sz="2000" dirty="0"/>
              <a:t> </a:t>
            </a:r>
            <a:r>
              <a:rPr lang="en-US" sz="2000" i="1" dirty="0" err="1"/>
              <a:t>Kranenburg</a:t>
            </a:r>
            <a:r>
              <a:rPr lang="en-US" sz="2000" i="1" dirty="0"/>
              <a:t> </a:t>
            </a:r>
            <a:r>
              <a:rPr lang="en-US" sz="2000" dirty="0" err="1"/>
              <a:t>dan</a:t>
            </a:r>
            <a:r>
              <a:rPr lang="en-US" sz="2000" dirty="0"/>
              <a:t> </a:t>
            </a:r>
            <a:r>
              <a:rPr lang="en-US" sz="2000" i="1" dirty="0" err="1"/>
              <a:t>Tk</a:t>
            </a:r>
            <a:r>
              <a:rPr lang="en-US" sz="2000" dirty="0" err="1"/>
              <a:t>.</a:t>
            </a:r>
            <a:r>
              <a:rPr lang="en-US" sz="2000" i="1" dirty="0" err="1"/>
              <a:t>B</a:t>
            </a:r>
            <a:r>
              <a:rPr lang="en-US" sz="2000" i="1" dirty="0"/>
              <a:t>.</a:t>
            </a:r>
            <a:r>
              <a:rPr lang="en-US" sz="2000" dirty="0"/>
              <a:t> </a:t>
            </a:r>
            <a:r>
              <a:rPr lang="en-US" sz="2000" i="1" dirty="0" err="1"/>
              <a:t>Sabaroedin</a:t>
            </a:r>
            <a:r>
              <a:rPr lang="en-US" sz="2000" i="1" dirty="0"/>
              <a:t> </a:t>
            </a:r>
            <a:r>
              <a:rPr lang="en-US" sz="2000" dirty="0"/>
              <a:t>(1975) </a:t>
            </a:r>
            <a:r>
              <a:rPr lang="en-US" sz="2000" dirty="0" err="1"/>
              <a:t>kehidupan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cukup</a:t>
            </a:r>
            <a:r>
              <a:rPr lang="en-US" sz="2000" dirty="0"/>
              <a:t> </a:t>
            </a:r>
            <a:r>
              <a:rPr lang="en-US" sz="2000" dirty="0" err="1"/>
              <a:t>hidup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aman</a:t>
            </a:r>
            <a:r>
              <a:rPr lang="en-US" sz="2000" dirty="0"/>
              <a:t>, </a:t>
            </a:r>
            <a:r>
              <a:rPr lang="en-US" sz="2000" dirty="0" err="1"/>
              <a:t>teratur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tertib</a:t>
            </a:r>
            <a:r>
              <a:rPr lang="en-US" sz="2000" dirty="0"/>
              <a:t>, </a:t>
            </a:r>
            <a:r>
              <a:rPr lang="en-US" sz="2000" dirty="0" err="1"/>
              <a:t>manusia</a:t>
            </a:r>
            <a:r>
              <a:rPr lang="en-US" sz="2000" dirty="0"/>
              <a:t> 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sejahtera</a:t>
            </a:r>
            <a:r>
              <a:rPr lang="en-US" sz="2000" dirty="0"/>
              <a:t>. </a:t>
            </a:r>
            <a:r>
              <a:rPr lang="en-US" sz="2000" dirty="0" err="1"/>
              <a:t>Apabila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hanya</a:t>
            </a:r>
            <a:r>
              <a:rPr lang="en-US" sz="2000" dirty="0"/>
              <a:t> </a:t>
            </a:r>
            <a:r>
              <a:rPr lang="en-US" sz="2000" dirty="0" err="1"/>
              <a:t>menjaga</a:t>
            </a:r>
            <a:r>
              <a:rPr lang="en-US" sz="2000" dirty="0"/>
              <a:t> </a:t>
            </a:r>
            <a:r>
              <a:rPr lang="en-US" sz="2000" dirty="0" err="1"/>
              <a:t>ketertiban</a:t>
            </a:r>
            <a:r>
              <a:rPr lang="en-US" sz="2000" dirty="0"/>
              <a:t>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terlalu</a:t>
            </a:r>
            <a:r>
              <a:rPr lang="en-US" sz="2000" dirty="0"/>
              <a:t> </a:t>
            </a:r>
            <a:r>
              <a:rPr lang="en-US" sz="2000" dirty="0" err="1"/>
              <a:t>sempit</a:t>
            </a:r>
            <a:r>
              <a:rPr lang="en-US" sz="2000" dirty="0"/>
              <a:t>.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luas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agar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 </a:t>
            </a:r>
            <a:r>
              <a:rPr lang="en-US" sz="2000" dirty="0" err="1"/>
              <a:t>terjamin</a:t>
            </a:r>
            <a:r>
              <a:rPr lang="en-US" sz="2000" dirty="0"/>
              <a:t> </a:t>
            </a:r>
            <a:r>
              <a:rPr lang="en-US" sz="2000" dirty="0" err="1"/>
              <a:t>kesejahteraannya</a:t>
            </a:r>
            <a:r>
              <a:rPr lang="en-US" sz="2000" dirty="0"/>
              <a:t> di </a:t>
            </a:r>
            <a:r>
              <a:rPr lang="en-US" sz="2000" dirty="0" err="1"/>
              <a:t>samping</a:t>
            </a:r>
            <a:r>
              <a:rPr lang="en-US" sz="2000" dirty="0"/>
              <a:t> </a:t>
            </a:r>
            <a:r>
              <a:rPr lang="en-US" sz="2000" dirty="0" err="1"/>
              <a:t>keamanannya</a:t>
            </a:r>
            <a:r>
              <a:rPr lang="en-US" sz="2000" dirty="0"/>
              <a:t>. </a:t>
            </a:r>
          </a:p>
          <a:p>
            <a:r>
              <a:rPr lang="en-US" sz="2000" dirty="0" err="1"/>
              <a:t>Dengan</a:t>
            </a:r>
            <a:r>
              <a:rPr lang="en-US" sz="2000" dirty="0"/>
              <a:t> kata lain, </a:t>
            </a:r>
            <a:r>
              <a:rPr lang="en-US" sz="2000" dirty="0" err="1"/>
              <a:t>negara</a:t>
            </a:r>
            <a:r>
              <a:rPr lang="en-US" sz="2000" dirty="0"/>
              <a:t> yang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kewenangan</a:t>
            </a:r>
            <a:r>
              <a:rPr lang="en-US" sz="2000" dirty="0"/>
              <a:t> </a:t>
            </a:r>
            <a:r>
              <a:rPr lang="en-US" sz="2000" dirty="0" err="1"/>
              <a:t>mengatur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, 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ikut</a:t>
            </a:r>
            <a:r>
              <a:rPr lang="en-US" sz="2000" dirty="0"/>
              <a:t> </a:t>
            </a:r>
            <a:r>
              <a:rPr lang="en-US" sz="2000" dirty="0" err="1"/>
              <a:t>menyejahterakan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. </a:t>
            </a:r>
            <a:r>
              <a:rPr lang="en-US" sz="2000" b="1" dirty="0" err="1"/>
              <a:t>Teori</a:t>
            </a:r>
            <a:r>
              <a:rPr lang="en-US" sz="2000" b="1" dirty="0"/>
              <a:t> </a:t>
            </a:r>
            <a:r>
              <a:rPr lang="en-US" sz="2000" b="1" dirty="0" err="1"/>
              <a:t>Kranenburg</a:t>
            </a:r>
            <a:r>
              <a:rPr lang="en-US" sz="2000" b="1" dirty="0"/>
              <a:t> </a:t>
            </a:r>
            <a:r>
              <a:rPr lang="en-US" sz="2000" b="1" dirty="0" err="1"/>
              <a:t>tentang</a:t>
            </a:r>
            <a:r>
              <a:rPr lang="en-US" sz="2000" b="1" dirty="0"/>
              <a:t> </a:t>
            </a:r>
            <a:r>
              <a:rPr lang="en-US" sz="2000" b="1" dirty="0" err="1"/>
              <a:t>negara</a:t>
            </a:r>
            <a:r>
              <a:rPr lang="en-US" sz="2000" b="1" dirty="0"/>
              <a:t> </a:t>
            </a:r>
            <a:r>
              <a:rPr lang="en-US" sz="2000" b="1" dirty="0" err="1"/>
              <a:t>hukum</a:t>
            </a:r>
            <a:r>
              <a:rPr lang="en-US" sz="2000" b="1" dirty="0"/>
              <a:t> </a:t>
            </a:r>
            <a:r>
              <a:rPr lang="en-US" sz="2000" b="1" dirty="0" err="1"/>
              <a:t>ini</a:t>
            </a:r>
            <a:r>
              <a:rPr lang="en-US" sz="2000" b="1" dirty="0"/>
              <a:t> </a:t>
            </a:r>
            <a:r>
              <a:rPr lang="en-US" sz="2000" b="1" dirty="0" err="1"/>
              <a:t>dikenal</a:t>
            </a:r>
            <a:r>
              <a:rPr lang="en-US" sz="2000" b="1" dirty="0"/>
              <a:t> </a:t>
            </a:r>
            <a:r>
              <a:rPr lang="en-US" sz="2000" b="1" dirty="0" err="1"/>
              <a:t>luas</a:t>
            </a:r>
            <a:r>
              <a:rPr lang="en-US" sz="2000" b="1" dirty="0"/>
              <a:t> </a:t>
            </a:r>
            <a:r>
              <a:rPr lang="en-US" sz="2000" b="1" dirty="0" err="1"/>
              <a:t>dengan</a:t>
            </a:r>
            <a:r>
              <a:rPr lang="en-US" sz="2000" b="1" dirty="0"/>
              <a:t> </a:t>
            </a:r>
            <a:r>
              <a:rPr lang="en-US" sz="2000" b="1" dirty="0" err="1"/>
              <a:t>nama</a:t>
            </a:r>
            <a:r>
              <a:rPr lang="en-US" sz="2000" b="1" dirty="0"/>
              <a:t> </a:t>
            </a:r>
            <a:r>
              <a:rPr lang="en-US" sz="2000" b="1" dirty="0" err="1"/>
              <a:t>teori</a:t>
            </a:r>
            <a:r>
              <a:rPr lang="en-US" sz="2000" b="1" dirty="0"/>
              <a:t> </a:t>
            </a:r>
            <a:r>
              <a:rPr lang="en-US" sz="2000" b="1" dirty="0" err="1"/>
              <a:t>negara</a:t>
            </a:r>
            <a:r>
              <a:rPr lang="en-US" sz="2000" b="1" dirty="0"/>
              <a:t> </a:t>
            </a:r>
            <a:r>
              <a:rPr lang="en-US" sz="2000" b="1" dirty="0" err="1"/>
              <a:t>kesejahteraan</a:t>
            </a:r>
            <a:r>
              <a:rPr lang="en-US" sz="2000" b="1" dirty="0"/>
              <a:t>.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13" name="object 6"/>
          <p:cNvSpPr txBox="1"/>
          <p:nvPr/>
        </p:nvSpPr>
        <p:spPr>
          <a:xfrm>
            <a:off x="958328" y="134000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200" dirty="0">
                <a:solidFill>
                  <a:schemeClr val="bg1"/>
                </a:solidFill>
                <a:latin typeface="Times New Roman"/>
                <a:cs typeface="Times New Roman"/>
              </a:rPr>
              <a:t>Penegakkan Hukum Yang Berkeadilan</a:t>
            </a:r>
          </a:p>
        </p:txBody>
      </p:sp>
    </p:spTree>
    <p:extLst>
      <p:ext uri="{BB962C8B-B14F-4D97-AF65-F5344CB8AC3E}">
        <p14:creationId xmlns:p14="http://schemas.microsoft.com/office/powerpoint/2010/main" val="3030749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220275" y="1487348"/>
            <a:ext cx="8703449" cy="27699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err="1"/>
              <a:t>Teori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Kranenburg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banyak</a:t>
            </a:r>
            <a:r>
              <a:rPr lang="en-US" sz="2000" dirty="0"/>
              <a:t> </a:t>
            </a:r>
            <a:r>
              <a:rPr lang="en-US" sz="2000" dirty="0" err="1"/>
              <a:t>dianut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negara-negara</a:t>
            </a:r>
            <a:r>
              <a:rPr lang="en-US" sz="2000" dirty="0"/>
              <a:t> modern.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Indonesia? Negara </a:t>
            </a:r>
            <a:r>
              <a:rPr lang="en-US" sz="2000" dirty="0" err="1"/>
              <a:t>Kesatuan</a:t>
            </a:r>
            <a:r>
              <a:rPr lang="en-US" sz="2000" dirty="0"/>
              <a:t> </a:t>
            </a:r>
            <a:r>
              <a:rPr lang="en-US" sz="2000" dirty="0" err="1"/>
              <a:t>Republik</a:t>
            </a:r>
            <a:r>
              <a:rPr lang="en-US" sz="2000" dirty="0"/>
              <a:t> Indonesia (NKRI)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. </a:t>
            </a:r>
            <a:r>
              <a:rPr lang="en-US" sz="2000" dirty="0" err="1"/>
              <a:t>Artinya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yang </a:t>
            </a:r>
            <a:r>
              <a:rPr lang="en-US" sz="2000" dirty="0" err="1"/>
              <a:t>bukan</a:t>
            </a:r>
            <a:r>
              <a:rPr lang="en-US" sz="2000" dirty="0"/>
              <a:t> </a:t>
            </a:r>
            <a:r>
              <a:rPr lang="en-US" sz="2000" dirty="0" err="1"/>
              <a:t>didasarkan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kekuasaan</a:t>
            </a:r>
            <a:r>
              <a:rPr lang="en-US" sz="2000" dirty="0"/>
              <a:t> </a:t>
            </a:r>
            <a:r>
              <a:rPr lang="en-US" sz="2000" dirty="0" err="1"/>
              <a:t>belaka</a:t>
            </a:r>
            <a:r>
              <a:rPr lang="en-US" sz="2000" dirty="0"/>
              <a:t> </a:t>
            </a:r>
            <a:r>
              <a:rPr lang="en-US" sz="2000" dirty="0" err="1"/>
              <a:t>melainkan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yang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, </a:t>
            </a:r>
            <a:r>
              <a:rPr lang="en-US" sz="2000" dirty="0" err="1"/>
              <a:t>artinya</a:t>
            </a:r>
            <a:r>
              <a:rPr lang="en-US" sz="2000" dirty="0"/>
              <a:t>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persoalan</a:t>
            </a:r>
            <a:r>
              <a:rPr lang="en-US" sz="2000" dirty="0"/>
              <a:t> </a:t>
            </a:r>
            <a:r>
              <a:rPr lang="en-US" sz="2000" dirty="0" err="1"/>
              <a:t>kemasyarakatan</a:t>
            </a:r>
            <a:r>
              <a:rPr lang="en-US" sz="2000" dirty="0"/>
              <a:t>, </a:t>
            </a:r>
            <a:r>
              <a:rPr lang="en-US" sz="2000" dirty="0" err="1"/>
              <a:t>kewarganegaraan</a:t>
            </a:r>
            <a:r>
              <a:rPr lang="en-US" sz="2000" dirty="0"/>
              <a:t>, </a:t>
            </a:r>
            <a:r>
              <a:rPr lang="en-US" sz="2000" dirty="0" err="1"/>
              <a:t>pemerintahan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kenegaraan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didasarkan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Teori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Kranenburg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mendapat</a:t>
            </a:r>
            <a:r>
              <a:rPr lang="en-US" sz="2000" dirty="0"/>
              <a:t> </a:t>
            </a:r>
            <a:r>
              <a:rPr lang="en-US" sz="2000" dirty="0" err="1"/>
              <a:t>sambutan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negara-negara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umumnya</a:t>
            </a:r>
            <a:r>
              <a:rPr lang="en-US" sz="2000" dirty="0"/>
              <a:t> </a:t>
            </a:r>
            <a:r>
              <a:rPr lang="en-US" sz="2000" dirty="0" err="1"/>
              <a:t>termasuk</a:t>
            </a:r>
            <a:r>
              <a:rPr lang="en-US" sz="2000" dirty="0"/>
              <a:t> Indonesia.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Negara </a:t>
            </a:r>
            <a:r>
              <a:rPr lang="en-US" sz="2000" dirty="0" err="1"/>
              <a:t>Republik</a:t>
            </a:r>
            <a:r>
              <a:rPr lang="en-US" sz="2000" dirty="0"/>
              <a:t> Indonesia?</a:t>
            </a:r>
          </a:p>
        </p:txBody>
      </p:sp>
      <p:sp>
        <p:nvSpPr>
          <p:cNvPr id="13" name="object 6"/>
          <p:cNvSpPr txBox="1"/>
          <p:nvPr/>
        </p:nvSpPr>
        <p:spPr>
          <a:xfrm>
            <a:off x="958328" y="134000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200" dirty="0">
                <a:solidFill>
                  <a:schemeClr val="bg1"/>
                </a:solidFill>
                <a:latin typeface="Times New Roman"/>
                <a:cs typeface="Times New Roman"/>
              </a:rPr>
              <a:t>Penegakkan Hukum Yang Berkeadilan</a:t>
            </a:r>
          </a:p>
        </p:txBody>
      </p:sp>
    </p:spTree>
    <p:extLst>
      <p:ext uri="{BB962C8B-B14F-4D97-AF65-F5344CB8AC3E}">
        <p14:creationId xmlns:p14="http://schemas.microsoft.com/office/powerpoint/2010/main" val="3357726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220275" y="1166513"/>
            <a:ext cx="8703449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err="1"/>
              <a:t>Tujuan</a:t>
            </a:r>
            <a:r>
              <a:rPr lang="en-US" sz="2000" dirty="0"/>
              <a:t> Negara RI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temukan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Pembukaan</a:t>
            </a:r>
            <a:r>
              <a:rPr lang="en-US" sz="2000" dirty="0"/>
              <a:t> UUD 1945 </a:t>
            </a:r>
            <a:r>
              <a:rPr lang="en-US" sz="2000" dirty="0" err="1"/>
              <a:t>yakni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alinea</a:t>
            </a:r>
            <a:r>
              <a:rPr lang="en-US" sz="2000" dirty="0"/>
              <a:t> ke-4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berikut</a:t>
            </a:r>
            <a:r>
              <a:rPr lang="en-US" sz="2000" dirty="0"/>
              <a:t>: ...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membentuk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pemerintah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Indonesia yang </a:t>
            </a:r>
            <a:r>
              <a:rPr lang="en-US" sz="2000" dirty="0" err="1"/>
              <a:t>melindungi</a:t>
            </a:r>
            <a:r>
              <a:rPr lang="en-US" sz="2000" dirty="0"/>
              <a:t> </a:t>
            </a:r>
            <a:r>
              <a:rPr lang="en-US" sz="2000" dirty="0" err="1"/>
              <a:t>segenap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Indonesia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seluruh</a:t>
            </a:r>
            <a:r>
              <a:rPr lang="en-US" sz="2000" dirty="0"/>
              <a:t> </a:t>
            </a:r>
            <a:r>
              <a:rPr lang="en-US" sz="2000" dirty="0" err="1"/>
              <a:t>tumpah</a:t>
            </a:r>
            <a:r>
              <a:rPr lang="en-US" sz="2000" dirty="0"/>
              <a:t> </a:t>
            </a:r>
            <a:r>
              <a:rPr lang="en-US" sz="2000" dirty="0" err="1"/>
              <a:t>darah</a:t>
            </a:r>
            <a:r>
              <a:rPr lang="en-US" sz="2000" dirty="0"/>
              <a:t> Indonesia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memajukan</a:t>
            </a:r>
            <a:r>
              <a:rPr lang="en-US" sz="2000" dirty="0"/>
              <a:t> </a:t>
            </a:r>
            <a:r>
              <a:rPr lang="en-US" sz="2000" dirty="0" err="1"/>
              <a:t>kesejahteraan</a:t>
            </a:r>
            <a:r>
              <a:rPr lang="en-US" sz="2000" dirty="0"/>
              <a:t> </a:t>
            </a:r>
            <a:r>
              <a:rPr lang="en-US" sz="2000" dirty="0" err="1"/>
              <a:t>umum</a:t>
            </a:r>
            <a:r>
              <a:rPr lang="en-US" sz="2000" dirty="0"/>
              <a:t>, </a:t>
            </a:r>
            <a:r>
              <a:rPr lang="en-US" sz="2000" dirty="0" err="1"/>
              <a:t>mencerdaskan</a:t>
            </a:r>
            <a:r>
              <a:rPr lang="en-US" sz="2000" dirty="0"/>
              <a:t> </a:t>
            </a:r>
            <a:r>
              <a:rPr lang="en-US" sz="2000" dirty="0" err="1"/>
              <a:t>kehidupan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ikut</a:t>
            </a:r>
            <a:r>
              <a:rPr lang="en-US" sz="2000" dirty="0"/>
              <a:t> </a:t>
            </a:r>
            <a:r>
              <a:rPr lang="en-US" sz="2000" dirty="0" err="1"/>
              <a:t>melaksanakan</a:t>
            </a:r>
            <a:r>
              <a:rPr lang="en-US" sz="2000" dirty="0"/>
              <a:t> </a:t>
            </a:r>
            <a:r>
              <a:rPr lang="en-US" sz="2000" dirty="0" err="1"/>
              <a:t>ketertiban</a:t>
            </a:r>
            <a:r>
              <a:rPr lang="en-US" sz="2000" dirty="0"/>
              <a:t> </a:t>
            </a:r>
            <a:r>
              <a:rPr lang="en-US" sz="2000" dirty="0" err="1"/>
              <a:t>dunia</a:t>
            </a:r>
            <a:r>
              <a:rPr lang="en-US" sz="2000" dirty="0"/>
              <a:t> yang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kemerdekaan</a:t>
            </a:r>
            <a:r>
              <a:rPr lang="en-US" sz="2000" dirty="0"/>
              <a:t>, </a:t>
            </a:r>
            <a:r>
              <a:rPr lang="en-US" sz="2000" dirty="0" err="1"/>
              <a:t>perdamaian</a:t>
            </a:r>
            <a:r>
              <a:rPr lang="en-US" sz="2000" dirty="0"/>
              <a:t> </a:t>
            </a:r>
            <a:r>
              <a:rPr lang="en-US" sz="2000" dirty="0" err="1"/>
              <a:t>abadi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keadilan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.... </a:t>
            </a:r>
          </a:p>
        </p:txBody>
      </p:sp>
      <p:sp>
        <p:nvSpPr>
          <p:cNvPr id="13" name="object 6"/>
          <p:cNvSpPr txBox="1"/>
          <p:nvPr/>
        </p:nvSpPr>
        <p:spPr>
          <a:xfrm>
            <a:off x="958328" y="134000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200" dirty="0">
                <a:solidFill>
                  <a:schemeClr val="bg1"/>
                </a:solidFill>
                <a:latin typeface="Times New Roman"/>
                <a:cs typeface="Times New Roman"/>
              </a:rPr>
              <a:t>Penegakkan Hukum Yang Berkeadilan</a:t>
            </a:r>
          </a:p>
        </p:txBody>
      </p:sp>
    </p:spTree>
    <p:extLst>
      <p:ext uri="{BB962C8B-B14F-4D97-AF65-F5344CB8AC3E}">
        <p14:creationId xmlns:p14="http://schemas.microsoft.com/office/powerpoint/2010/main" val="3982400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220275" y="1166513"/>
            <a:ext cx="8703449" cy="27699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Dari </a:t>
            </a:r>
            <a:r>
              <a:rPr lang="en-US" dirty="0" err="1"/>
              <a:t>bunyi</a:t>
            </a:r>
            <a:r>
              <a:rPr lang="en-US" dirty="0"/>
              <a:t> </a:t>
            </a:r>
            <a:r>
              <a:rPr lang="en-US" dirty="0" err="1"/>
              <a:t>alinea</a:t>
            </a:r>
            <a:r>
              <a:rPr lang="en-US" dirty="0"/>
              <a:t> ke-4 </a:t>
            </a:r>
            <a:r>
              <a:rPr lang="en-US" dirty="0" err="1"/>
              <a:t>Pembukaan</a:t>
            </a:r>
            <a:r>
              <a:rPr lang="en-US" dirty="0"/>
              <a:t> UUD NRI 1945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diidentifikasi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Negara </a:t>
            </a:r>
            <a:r>
              <a:rPr lang="en-US" dirty="0" err="1"/>
              <a:t>Republik</a:t>
            </a:r>
            <a:r>
              <a:rPr lang="en-US" dirty="0"/>
              <a:t> Indonesia pun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indikator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yang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Kranenburg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segenap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Indonesia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tumpah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Indonesia</a:t>
            </a:r>
          </a:p>
          <a:p>
            <a:pPr lvl="1"/>
            <a:r>
              <a:rPr lang="en-US" dirty="0" err="1"/>
              <a:t>Memajukan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umum</a:t>
            </a:r>
            <a:endParaRPr lang="en-US" dirty="0"/>
          </a:p>
          <a:p>
            <a:pPr lvl="1"/>
            <a:r>
              <a:rPr lang="en-US" dirty="0" err="1"/>
              <a:t>Mencerdaskan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; </a:t>
            </a:r>
            <a:r>
              <a:rPr lang="en-US" dirty="0" err="1"/>
              <a:t>dan</a:t>
            </a:r>
            <a:endParaRPr lang="en-US" dirty="0"/>
          </a:p>
          <a:p>
            <a:pPr lvl="1"/>
            <a:r>
              <a:rPr lang="en-US" dirty="0" err="1"/>
              <a:t>Ikut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ketertiban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yang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kemerdekaan</a:t>
            </a:r>
            <a:r>
              <a:rPr lang="en-US" dirty="0"/>
              <a:t>, </a:t>
            </a:r>
            <a:r>
              <a:rPr lang="en-US" dirty="0" err="1"/>
              <a:t>perdamaian</a:t>
            </a:r>
            <a:r>
              <a:rPr lang="en-US" dirty="0"/>
              <a:t> </a:t>
            </a:r>
            <a:r>
              <a:rPr lang="en-US" dirty="0" err="1"/>
              <a:t>abadi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ditegakkan</a:t>
            </a:r>
            <a:r>
              <a:rPr lang="en-US" dirty="0"/>
              <a:t> di Negara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 (NKRI)?</a:t>
            </a:r>
          </a:p>
        </p:txBody>
      </p:sp>
      <p:sp>
        <p:nvSpPr>
          <p:cNvPr id="13" name="object 6"/>
          <p:cNvSpPr txBox="1"/>
          <p:nvPr/>
        </p:nvSpPr>
        <p:spPr>
          <a:xfrm>
            <a:off x="958328" y="134000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200" dirty="0">
                <a:solidFill>
                  <a:schemeClr val="bg1"/>
                </a:solidFill>
                <a:latin typeface="Times New Roman"/>
                <a:cs typeface="Times New Roman"/>
              </a:rPr>
              <a:t>Penegakkan Hukum Yang Berkeadilan</a:t>
            </a:r>
          </a:p>
        </p:txBody>
      </p:sp>
    </p:spTree>
    <p:extLst>
      <p:ext uri="{BB962C8B-B14F-4D97-AF65-F5344CB8AC3E}">
        <p14:creationId xmlns:p14="http://schemas.microsoft.com/office/powerpoint/2010/main" val="3286668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220275" y="1166513"/>
            <a:ext cx="8703449" cy="2297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70000"/>
              </a:lnSpc>
            </a:pP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ketertiban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Negara </a:t>
            </a:r>
            <a:r>
              <a:rPr lang="en-US" dirty="0" err="1"/>
              <a:t>Republik</a:t>
            </a:r>
            <a:r>
              <a:rPr lang="en-US" dirty="0"/>
              <a:t> Indonesia </a:t>
            </a:r>
            <a:r>
              <a:rPr lang="en-US" dirty="0" err="1"/>
              <a:t>Tahun</a:t>
            </a:r>
            <a:r>
              <a:rPr lang="en-US" dirty="0"/>
              <a:t> 1945 (UUD NRI 1945).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dianjurkan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mengkaji</a:t>
            </a:r>
            <a:r>
              <a:rPr lang="en-US" dirty="0"/>
              <a:t> Bab IX, </a:t>
            </a:r>
            <a:r>
              <a:rPr lang="en-US" dirty="0" err="1"/>
              <a:t>Pasal</a:t>
            </a:r>
            <a:r>
              <a:rPr lang="en-US" dirty="0"/>
              <a:t> 24, 24A, 24 B, 24 C, </a:t>
            </a:r>
            <a:r>
              <a:rPr lang="en-US" dirty="0" err="1"/>
              <a:t>dan</a:t>
            </a:r>
            <a:r>
              <a:rPr lang="en-US" dirty="0"/>
              <a:t> 25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Kehakiman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kehakiman</a:t>
            </a:r>
            <a:r>
              <a:rPr lang="en-US" dirty="0"/>
              <a:t>,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dikeluarkan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48 </a:t>
            </a:r>
            <a:r>
              <a:rPr lang="en-US" dirty="0" err="1"/>
              <a:t>tahun</a:t>
            </a:r>
            <a:r>
              <a:rPr lang="en-US" dirty="0"/>
              <a:t> 2009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Kehakiman</a:t>
            </a:r>
            <a:r>
              <a:rPr lang="en-US" dirty="0"/>
              <a:t>.</a:t>
            </a:r>
          </a:p>
        </p:txBody>
      </p:sp>
      <p:sp>
        <p:nvSpPr>
          <p:cNvPr id="13" name="object 6"/>
          <p:cNvSpPr txBox="1"/>
          <p:nvPr/>
        </p:nvSpPr>
        <p:spPr>
          <a:xfrm>
            <a:off x="958328" y="134000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200" dirty="0">
                <a:solidFill>
                  <a:schemeClr val="bg1"/>
                </a:solidFill>
                <a:latin typeface="Times New Roman"/>
                <a:cs typeface="Times New Roman"/>
              </a:rPr>
              <a:t>Penegakkan Hukum Yang Berkeadilan</a:t>
            </a:r>
          </a:p>
        </p:txBody>
      </p:sp>
    </p:spTree>
    <p:extLst>
      <p:ext uri="{BB962C8B-B14F-4D97-AF65-F5344CB8AC3E}">
        <p14:creationId xmlns:p14="http://schemas.microsoft.com/office/powerpoint/2010/main" val="3139406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220275" y="1166513"/>
            <a:ext cx="8703449" cy="34163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600" dirty="0"/>
              <a:t>UUD NRI 1945 </a:t>
            </a:r>
            <a:r>
              <a:rPr lang="en-US" sz="1600" dirty="0" err="1"/>
              <a:t>Pasal</a:t>
            </a:r>
            <a:r>
              <a:rPr lang="en-US" sz="1600" dirty="0"/>
              <a:t> 24</a:t>
            </a:r>
          </a:p>
          <a:p>
            <a:pPr>
              <a:lnSpc>
                <a:spcPct val="150000"/>
              </a:lnSpc>
            </a:pPr>
            <a:r>
              <a:rPr lang="en-US" sz="1600" dirty="0" err="1"/>
              <a:t>Kekuasaan</a:t>
            </a:r>
            <a:r>
              <a:rPr lang="en-US" sz="1600" dirty="0"/>
              <a:t> </a:t>
            </a:r>
            <a:r>
              <a:rPr lang="en-US" sz="1600" dirty="0" err="1"/>
              <a:t>kehakiman</a:t>
            </a:r>
            <a:r>
              <a:rPr lang="en-US" sz="1600" dirty="0"/>
              <a:t> </a:t>
            </a:r>
            <a:r>
              <a:rPr lang="en-US" sz="1600" dirty="0" err="1"/>
              <a:t>merupakan</a:t>
            </a:r>
            <a:r>
              <a:rPr lang="en-US" sz="1600" dirty="0"/>
              <a:t> </a:t>
            </a:r>
            <a:r>
              <a:rPr lang="en-US" sz="1600" dirty="0" err="1"/>
              <a:t>kekuasaan</a:t>
            </a:r>
            <a:r>
              <a:rPr lang="en-US" sz="1600" dirty="0"/>
              <a:t> yang </a:t>
            </a:r>
            <a:r>
              <a:rPr lang="en-US" sz="1600" dirty="0" err="1"/>
              <a:t>merdeka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menyelenggarakan</a:t>
            </a:r>
            <a:r>
              <a:rPr lang="en-US" sz="1600" dirty="0"/>
              <a:t> </a:t>
            </a:r>
            <a:r>
              <a:rPr lang="en-US" sz="1600" dirty="0" err="1"/>
              <a:t>peradilan</a:t>
            </a:r>
            <a:r>
              <a:rPr lang="en-US" sz="1600" dirty="0"/>
              <a:t> </a:t>
            </a:r>
            <a:r>
              <a:rPr lang="en-US" sz="1600" dirty="0" err="1"/>
              <a:t>guna</a:t>
            </a:r>
            <a:r>
              <a:rPr lang="en-US" sz="1600" dirty="0"/>
              <a:t> </a:t>
            </a:r>
            <a:r>
              <a:rPr lang="en-US" sz="1600" dirty="0" err="1"/>
              <a:t>menegakkan</a:t>
            </a:r>
            <a:r>
              <a:rPr lang="en-US" sz="1600" dirty="0"/>
              <a:t> </a:t>
            </a:r>
            <a:r>
              <a:rPr lang="en-US" sz="1600" dirty="0" err="1"/>
              <a:t>hukum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keadilan</a:t>
            </a:r>
            <a:r>
              <a:rPr lang="en-US" sz="1600" dirty="0"/>
              <a:t>.***)</a:t>
            </a:r>
          </a:p>
          <a:p>
            <a:pPr>
              <a:lnSpc>
                <a:spcPct val="150000"/>
              </a:lnSpc>
            </a:pPr>
            <a:r>
              <a:rPr lang="en-US" sz="1600" dirty="0" err="1"/>
              <a:t>Kekuasaan</a:t>
            </a:r>
            <a:r>
              <a:rPr lang="en-US" sz="1600" dirty="0"/>
              <a:t> </a:t>
            </a:r>
            <a:r>
              <a:rPr lang="en-US" sz="1600" dirty="0" err="1"/>
              <a:t>kehakiman</a:t>
            </a:r>
            <a:r>
              <a:rPr lang="en-US" sz="1600" dirty="0"/>
              <a:t> </a:t>
            </a:r>
            <a:r>
              <a:rPr lang="en-US" sz="1600" dirty="0" err="1"/>
              <a:t>menurut</a:t>
            </a:r>
            <a:r>
              <a:rPr lang="en-US" sz="1600" dirty="0"/>
              <a:t> </a:t>
            </a:r>
            <a:r>
              <a:rPr lang="en-US" sz="1600" dirty="0" err="1"/>
              <a:t>Undang-Undang</a:t>
            </a:r>
            <a:r>
              <a:rPr lang="en-US" sz="1600" dirty="0"/>
              <a:t> </a:t>
            </a:r>
            <a:r>
              <a:rPr lang="en-US" sz="1600" dirty="0" err="1"/>
              <a:t>Dasar</a:t>
            </a:r>
            <a:r>
              <a:rPr lang="en-US" sz="1600" dirty="0"/>
              <a:t> Negara </a:t>
            </a:r>
            <a:r>
              <a:rPr lang="en-US" sz="1600" dirty="0" err="1"/>
              <a:t>Republik</a:t>
            </a:r>
            <a:r>
              <a:rPr lang="en-US" sz="1600" dirty="0"/>
              <a:t> Indonesia </a:t>
            </a:r>
            <a:r>
              <a:rPr lang="en-US" sz="1600" dirty="0" err="1"/>
              <a:t>Tahun</a:t>
            </a:r>
            <a:r>
              <a:rPr lang="en-US" sz="1600" dirty="0"/>
              <a:t> 1945 </a:t>
            </a:r>
            <a:r>
              <a:rPr lang="en-US" sz="1600" dirty="0" err="1"/>
              <a:t>merupakan</a:t>
            </a:r>
            <a:r>
              <a:rPr lang="en-US" sz="1600" dirty="0"/>
              <a:t> </a:t>
            </a:r>
            <a:r>
              <a:rPr lang="en-US" sz="1600" dirty="0" err="1"/>
              <a:t>kekuasaan</a:t>
            </a:r>
            <a:r>
              <a:rPr lang="en-US" sz="1600" dirty="0"/>
              <a:t> yang </a:t>
            </a:r>
            <a:r>
              <a:rPr lang="en-US" sz="1600" dirty="0" err="1"/>
              <a:t>merdeka</a:t>
            </a:r>
            <a:r>
              <a:rPr lang="en-US" sz="1600" dirty="0"/>
              <a:t> yang </a:t>
            </a:r>
            <a:r>
              <a:rPr lang="en-US" sz="1600" dirty="0" err="1"/>
              <a:t>dilakukan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</a:t>
            </a:r>
            <a:r>
              <a:rPr lang="en-US" sz="1600" dirty="0" err="1"/>
              <a:t>sebuah</a:t>
            </a:r>
            <a:r>
              <a:rPr lang="en-US" sz="1600" dirty="0"/>
              <a:t> </a:t>
            </a:r>
            <a:r>
              <a:rPr lang="en-US" sz="1600" dirty="0" err="1"/>
              <a:t>Mahkamah</a:t>
            </a:r>
            <a:r>
              <a:rPr lang="en-US" sz="1600" dirty="0"/>
              <a:t> </a:t>
            </a:r>
            <a:r>
              <a:rPr lang="en-US" sz="1600" dirty="0" err="1"/>
              <a:t>Agung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badan</a:t>
            </a:r>
            <a:r>
              <a:rPr lang="en-US" sz="1600" dirty="0"/>
              <a:t> </a:t>
            </a:r>
            <a:r>
              <a:rPr lang="en-US" sz="1600" dirty="0" err="1"/>
              <a:t>peradilan</a:t>
            </a:r>
            <a:r>
              <a:rPr lang="en-US" sz="1600" dirty="0"/>
              <a:t> yang </a:t>
            </a:r>
            <a:r>
              <a:rPr lang="en-US" sz="1600" dirty="0" err="1"/>
              <a:t>berada</a:t>
            </a:r>
            <a:r>
              <a:rPr lang="en-US" sz="1600" dirty="0"/>
              <a:t> di </a:t>
            </a:r>
            <a:r>
              <a:rPr lang="en-US" sz="1600" dirty="0" err="1"/>
              <a:t>bawahnya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lingkungan</a:t>
            </a:r>
            <a:r>
              <a:rPr lang="en-US" sz="1600" dirty="0"/>
              <a:t> </a:t>
            </a:r>
            <a:r>
              <a:rPr lang="en-US" sz="1600" dirty="0" err="1"/>
              <a:t>peradilan</a:t>
            </a:r>
            <a:r>
              <a:rPr lang="en-US" sz="1600" dirty="0"/>
              <a:t> </a:t>
            </a:r>
            <a:r>
              <a:rPr lang="en-US" sz="1600" dirty="0" err="1"/>
              <a:t>umum</a:t>
            </a:r>
            <a:r>
              <a:rPr lang="en-US" sz="1600" dirty="0"/>
              <a:t>, </a:t>
            </a:r>
            <a:r>
              <a:rPr lang="en-US" sz="1600" dirty="0" err="1"/>
              <a:t>lingkungan</a:t>
            </a:r>
            <a:r>
              <a:rPr lang="en-US" sz="1600" dirty="0"/>
              <a:t> </a:t>
            </a:r>
            <a:r>
              <a:rPr lang="en-US" sz="1600" dirty="0" err="1"/>
              <a:t>peradilan</a:t>
            </a:r>
            <a:r>
              <a:rPr lang="en-US" sz="1600" dirty="0"/>
              <a:t> agama, </a:t>
            </a:r>
            <a:r>
              <a:rPr lang="en-US" sz="1600" dirty="0" err="1"/>
              <a:t>lingkungan</a:t>
            </a:r>
            <a:r>
              <a:rPr lang="en-US" sz="1600" dirty="0"/>
              <a:t> </a:t>
            </a:r>
            <a:r>
              <a:rPr lang="en-US" sz="1600" dirty="0" err="1"/>
              <a:t>peradilan</a:t>
            </a:r>
            <a:r>
              <a:rPr lang="en-US" sz="1600" dirty="0"/>
              <a:t> </a:t>
            </a:r>
            <a:r>
              <a:rPr lang="en-US" sz="1600" dirty="0" err="1"/>
              <a:t>militer</a:t>
            </a:r>
            <a:r>
              <a:rPr lang="en-US" sz="1600" dirty="0"/>
              <a:t>, </a:t>
            </a:r>
            <a:r>
              <a:rPr lang="en-US" sz="1600" dirty="0" err="1"/>
              <a:t>lingkungan</a:t>
            </a:r>
            <a:r>
              <a:rPr lang="en-US" sz="1600" dirty="0"/>
              <a:t> </a:t>
            </a:r>
            <a:r>
              <a:rPr lang="en-US" sz="1600" dirty="0" err="1"/>
              <a:t>peradilan</a:t>
            </a:r>
            <a:r>
              <a:rPr lang="en-US" sz="1600" dirty="0"/>
              <a:t> </a:t>
            </a:r>
            <a:r>
              <a:rPr lang="en-US" sz="1600" dirty="0" err="1"/>
              <a:t>tata</a:t>
            </a:r>
            <a:r>
              <a:rPr lang="en-US" sz="1600" dirty="0"/>
              <a:t> </a:t>
            </a:r>
            <a:r>
              <a:rPr lang="en-US" sz="1600" dirty="0" err="1"/>
              <a:t>usaha</a:t>
            </a:r>
            <a:r>
              <a:rPr lang="en-US" sz="1600" dirty="0"/>
              <a:t> </a:t>
            </a:r>
            <a:r>
              <a:rPr lang="en-US" sz="1600" dirty="0" err="1"/>
              <a:t>negara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</a:t>
            </a:r>
            <a:r>
              <a:rPr lang="en-US" sz="1600" dirty="0" err="1"/>
              <a:t>sebuah</a:t>
            </a:r>
            <a:r>
              <a:rPr lang="en-US" sz="1600" dirty="0"/>
              <a:t> </a:t>
            </a:r>
            <a:r>
              <a:rPr lang="en-US" sz="1600" dirty="0" err="1"/>
              <a:t>Mahkamah</a:t>
            </a:r>
            <a:r>
              <a:rPr lang="en-US" sz="1600" dirty="0"/>
              <a:t> </a:t>
            </a:r>
            <a:r>
              <a:rPr lang="en-US" sz="1600" dirty="0" err="1"/>
              <a:t>Konstitusi</a:t>
            </a:r>
            <a:r>
              <a:rPr lang="en-US" sz="1600" dirty="0"/>
              <a:t>.***)</a:t>
            </a:r>
          </a:p>
          <a:p>
            <a:pPr>
              <a:lnSpc>
                <a:spcPct val="150000"/>
              </a:lnSpc>
            </a:pPr>
            <a:r>
              <a:rPr lang="en-US" sz="1600" dirty="0" err="1"/>
              <a:t>Badan-badan</a:t>
            </a:r>
            <a:r>
              <a:rPr lang="en-US" sz="1600" dirty="0"/>
              <a:t> lain yang </a:t>
            </a:r>
            <a:r>
              <a:rPr lang="en-US" sz="1600" dirty="0" err="1"/>
              <a:t>fungsinya</a:t>
            </a:r>
            <a:r>
              <a:rPr lang="en-US" sz="1600" dirty="0"/>
              <a:t> </a:t>
            </a:r>
            <a:r>
              <a:rPr lang="en-US" sz="1600" dirty="0" err="1"/>
              <a:t>berkaitan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kekuasaan</a:t>
            </a:r>
            <a:r>
              <a:rPr lang="en-US" sz="1600" dirty="0"/>
              <a:t> </a:t>
            </a:r>
            <a:r>
              <a:rPr lang="en-US" sz="1600" dirty="0" err="1"/>
              <a:t>kehakiman</a:t>
            </a:r>
            <a:r>
              <a:rPr lang="en-US" sz="1600" dirty="0"/>
              <a:t> </a:t>
            </a:r>
            <a:r>
              <a:rPr lang="en-US" sz="1600" dirty="0" err="1"/>
              <a:t>diatur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undang-undang</a:t>
            </a:r>
            <a:r>
              <a:rPr lang="en-US" sz="1600" dirty="0"/>
              <a:t>.****)</a:t>
            </a:r>
          </a:p>
        </p:txBody>
      </p:sp>
      <p:sp>
        <p:nvSpPr>
          <p:cNvPr id="13" name="object 6"/>
          <p:cNvSpPr txBox="1"/>
          <p:nvPr/>
        </p:nvSpPr>
        <p:spPr>
          <a:xfrm>
            <a:off x="958328" y="134000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200" dirty="0">
                <a:solidFill>
                  <a:schemeClr val="bg1"/>
                </a:solidFill>
                <a:latin typeface="Times New Roman"/>
                <a:cs typeface="Times New Roman"/>
              </a:rPr>
              <a:t>Penegakkan Hukum Yang Berkeadilan</a:t>
            </a:r>
          </a:p>
        </p:txBody>
      </p:sp>
    </p:spTree>
    <p:extLst>
      <p:ext uri="{BB962C8B-B14F-4D97-AF65-F5344CB8AC3E}">
        <p14:creationId xmlns:p14="http://schemas.microsoft.com/office/powerpoint/2010/main" val="4098542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1093</TotalTime>
  <Words>1025</Words>
  <Application>Microsoft Office PowerPoint</Application>
  <PresentationFormat>On-screen Show (16:9)</PresentationFormat>
  <Paragraphs>76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Arial Black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Hp</cp:lastModifiedBy>
  <cp:revision>134</cp:revision>
  <dcterms:created xsi:type="dcterms:W3CDTF">2022-09-03T23:08:24Z</dcterms:created>
  <dcterms:modified xsi:type="dcterms:W3CDTF">2023-08-21T10:11:47Z</dcterms:modified>
</cp:coreProperties>
</file>